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324" r:id="rId3"/>
    <p:sldId id="317" r:id="rId4"/>
    <p:sldId id="296" r:id="rId5"/>
    <p:sldId id="318" r:id="rId6"/>
    <p:sldId id="319" r:id="rId7"/>
    <p:sldId id="294" r:id="rId8"/>
    <p:sldId id="307" r:id="rId9"/>
    <p:sldId id="308" r:id="rId10"/>
    <p:sldId id="322" r:id="rId11"/>
    <p:sldId id="306" r:id="rId12"/>
    <p:sldId id="257" r:id="rId13"/>
    <p:sldId id="312" r:id="rId14"/>
    <p:sldId id="304" r:id="rId15"/>
    <p:sldId id="305" r:id="rId16"/>
    <p:sldId id="311" r:id="rId17"/>
    <p:sldId id="310" r:id="rId18"/>
    <p:sldId id="313" r:id="rId19"/>
    <p:sldId id="281" r:id="rId20"/>
    <p:sldId id="309" r:id="rId21"/>
    <p:sldId id="314" r:id="rId22"/>
    <p:sldId id="315" r:id="rId23"/>
    <p:sldId id="323" r:id="rId24"/>
    <p:sldId id="297" r:id="rId25"/>
    <p:sldId id="298" r:id="rId26"/>
    <p:sldId id="299" r:id="rId27"/>
    <p:sldId id="300" r:id="rId28"/>
    <p:sldId id="301" r:id="rId29"/>
    <p:sldId id="302" r:id="rId30"/>
    <p:sldId id="303" r:id="rId31"/>
    <p:sldId id="316" r:id="rId32"/>
    <p:sldId id="288" r:id="rId33"/>
    <p:sldId id="287" r:id="rId34"/>
    <p:sldId id="320" r:id="rId35"/>
    <p:sldId id="321" r:id="rId3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497DBB"/>
    <a:srgbClr val="A3BDDD"/>
    <a:srgbClr val="008000"/>
    <a:srgbClr val="000000"/>
    <a:srgbClr val="4F81BD"/>
    <a:srgbClr val="0000FF"/>
    <a:srgbClr val="00FF00"/>
    <a:srgbClr val="00CC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6" autoAdjust="0"/>
    <p:restoredTop sz="90835" autoAdjust="0"/>
  </p:normalViewPr>
  <p:slideViewPr>
    <p:cSldViewPr>
      <p:cViewPr varScale="1">
        <p:scale>
          <a:sx n="54" d="100"/>
          <a:sy n="54" d="100"/>
        </p:scale>
        <p:origin x="-1308" y="-84"/>
      </p:cViewPr>
      <p:guideLst>
        <p:guide orient="horz" pos="2160"/>
        <p:guide pos="2880"/>
      </p:guideLst>
    </p:cSldViewPr>
  </p:slideViewPr>
  <p:outlineViewPr>
    <p:cViewPr>
      <p:scale>
        <a:sx n="33" d="100"/>
        <a:sy n="33" d="100"/>
      </p:scale>
      <p:origin x="0" y="4698"/>
    </p:cViewPr>
  </p:outlineViewPr>
  <p:notesTextViewPr>
    <p:cViewPr>
      <p:scale>
        <a:sx n="50" d="100"/>
        <a:sy n="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josef%20data\_ETH\Mentorierte%20Arbeiten\Magnetismus\W&#228;g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667809708644517"/>
          <c:y val="6.5227254980035315E-2"/>
          <c:w val="0.77343973677251299"/>
          <c:h val="0.81345314695153459"/>
        </c:manualLayout>
      </c:layout>
      <c:scatterChart>
        <c:scatterStyle val="lineMarker"/>
        <c:varyColors val="0"/>
        <c:ser>
          <c:idx val="0"/>
          <c:order val="0"/>
          <c:spPr>
            <a:ln w="28575">
              <a:noFill/>
            </a:ln>
          </c:spPr>
          <c:trendline>
            <c:trendlineType val="linear"/>
            <c:intercept val="0"/>
            <c:dispRSqr val="0"/>
            <c:dispEq val="1"/>
            <c:trendlineLbl>
              <c:layout>
                <c:manualLayout>
                  <c:x val="-3.3180664916885393E-2"/>
                  <c:y val="-0.49916630212890101"/>
                </c:manualLayout>
              </c:layout>
              <c:numFmt formatCode="General" sourceLinked="0"/>
            </c:trendlineLbl>
          </c:trendline>
          <c:xVal>
            <c:numRef>
              <c:f>Sheet1!$D$26:$D$30</c:f>
              <c:numCache>
                <c:formatCode>General</c:formatCode>
                <c:ptCount val="5"/>
                <c:pt idx="0">
                  <c:v>0.2</c:v>
                </c:pt>
                <c:pt idx="1">
                  <c:v>0.1</c:v>
                </c:pt>
                <c:pt idx="2">
                  <c:v>5.0000000000000031E-2</c:v>
                </c:pt>
                <c:pt idx="3">
                  <c:v>3.000000000000002E-2</c:v>
                </c:pt>
              </c:numCache>
            </c:numRef>
          </c:xVal>
          <c:yVal>
            <c:numRef>
              <c:f>Sheet1!$E$26:$E$30</c:f>
              <c:numCache>
                <c:formatCode>General</c:formatCode>
                <c:ptCount val="5"/>
                <c:pt idx="0">
                  <c:v>-113</c:v>
                </c:pt>
                <c:pt idx="1">
                  <c:v>-54</c:v>
                </c:pt>
                <c:pt idx="2">
                  <c:v>-24</c:v>
                </c:pt>
                <c:pt idx="3">
                  <c:v>-14</c:v>
                </c:pt>
              </c:numCache>
            </c:numRef>
          </c:yVal>
          <c:smooth val="0"/>
        </c:ser>
        <c:dLbls>
          <c:showLegendKey val="0"/>
          <c:showVal val="0"/>
          <c:showCatName val="0"/>
          <c:showSerName val="0"/>
          <c:showPercent val="0"/>
          <c:showBubbleSize val="0"/>
        </c:dLbls>
        <c:axId val="42428672"/>
        <c:axId val="42429248"/>
      </c:scatterChart>
      <c:valAx>
        <c:axId val="42428672"/>
        <c:scaling>
          <c:orientation val="minMax"/>
          <c:max val="0.2"/>
        </c:scaling>
        <c:delete val="0"/>
        <c:axPos val="b"/>
        <c:title>
          <c:tx>
            <c:rich>
              <a:bodyPr/>
              <a:lstStyle/>
              <a:p>
                <a:pPr>
                  <a:defRPr/>
                </a:pPr>
                <a:r>
                  <a:rPr lang="de-CH" dirty="0"/>
                  <a:t>Konzentration FeCl</a:t>
                </a:r>
                <a:r>
                  <a:rPr lang="de-CH" baseline="-25000" dirty="0"/>
                  <a:t>3</a:t>
                </a:r>
                <a:r>
                  <a:rPr lang="de-CH" dirty="0"/>
                  <a:t> [mol/L]</a:t>
                </a:r>
              </a:p>
            </c:rich>
          </c:tx>
          <c:layout>
            <c:manualLayout>
              <c:xMode val="edge"/>
              <c:yMode val="edge"/>
              <c:x val="0.34116841644794443"/>
              <c:y val="0.90645815106445027"/>
            </c:manualLayout>
          </c:layout>
          <c:overlay val="0"/>
        </c:title>
        <c:numFmt formatCode="General" sourceLinked="1"/>
        <c:majorTickMark val="none"/>
        <c:minorTickMark val="none"/>
        <c:tickLblPos val="nextTo"/>
        <c:crossAx val="42429248"/>
        <c:crosses val="autoZero"/>
        <c:crossBetween val="midCat"/>
      </c:valAx>
      <c:valAx>
        <c:axId val="42429248"/>
        <c:scaling>
          <c:orientation val="minMax"/>
        </c:scaling>
        <c:delete val="0"/>
        <c:axPos val="l"/>
        <c:majorGridlines/>
        <c:title>
          <c:tx>
            <c:rich>
              <a:bodyPr/>
              <a:lstStyle/>
              <a:p>
                <a:pPr>
                  <a:defRPr/>
                </a:pPr>
                <a:r>
                  <a:rPr lang="de-CH"/>
                  <a:t>Gewichtsveränderung [mg]</a:t>
                </a:r>
              </a:p>
            </c:rich>
          </c:tx>
          <c:layout>
            <c:manualLayout>
              <c:xMode val="edge"/>
              <c:yMode val="edge"/>
              <c:x val="1.3888888888888916E-2"/>
              <c:y val="7.5362510867984039E-2"/>
            </c:manualLayout>
          </c:layout>
          <c:overlay val="0"/>
        </c:title>
        <c:numFmt formatCode="General" sourceLinked="1"/>
        <c:majorTickMark val="none"/>
        <c:minorTickMark val="none"/>
        <c:tickLblPos val="nextTo"/>
        <c:crossAx val="42428672"/>
        <c:crosses val="autoZero"/>
        <c:crossBetween val="midCat"/>
      </c:valAx>
    </c:plotArea>
    <c:plotVisOnly val="1"/>
    <c:dispBlanksAs val="gap"/>
    <c:showDLblsOverMax val="0"/>
  </c:chart>
  <c:txPr>
    <a:bodyPr/>
    <a:lstStyle/>
    <a:p>
      <a:pPr>
        <a:defRPr sz="24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EE95DA-C27F-4EBF-B800-2BCE9B9E48EF}" type="datetimeFigureOut">
              <a:rPr lang="de-CH" smtClean="0"/>
              <a:pPr/>
              <a:t>08.10.2012</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CA1F70-C921-42C5-9A71-E3B37314D835}" type="slidenum">
              <a:rPr lang="de-CH" smtClean="0"/>
              <a:pPr/>
              <a:t>‹#›</a:t>
            </a:fld>
            <a:endParaRPr lang="de-CH"/>
          </a:p>
        </p:txBody>
      </p:sp>
    </p:spTree>
    <p:extLst>
      <p:ext uri="{BB962C8B-B14F-4D97-AF65-F5344CB8AC3E}">
        <p14:creationId xmlns:p14="http://schemas.microsoft.com/office/powerpoint/2010/main" val="1628186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3</a:t>
            </a:fld>
            <a:endParaRPr lang="de-CH"/>
          </a:p>
        </p:txBody>
      </p:sp>
    </p:spTree>
    <p:extLst>
      <p:ext uri="{BB962C8B-B14F-4D97-AF65-F5344CB8AC3E}">
        <p14:creationId xmlns:p14="http://schemas.microsoft.com/office/powerpoint/2010/main" val="14992256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CH" dirty="0" smtClean="0"/>
              <a:t>Höhe Magnet</a:t>
            </a:r>
            <a:r>
              <a:rPr lang="de-CH" baseline="0" dirty="0" smtClean="0"/>
              <a:t> = 76.5</a:t>
            </a:r>
          </a:p>
          <a:p>
            <a:r>
              <a:rPr lang="de-CH" baseline="0" dirty="0" smtClean="0"/>
              <a:t>Distanz Magnet zu Bild = 422</a:t>
            </a:r>
          </a:p>
          <a:p>
            <a:r>
              <a:rPr lang="de-CH" baseline="0" dirty="0" smtClean="0"/>
              <a:t>Bild Direktstrahl = 47.5</a:t>
            </a:r>
          </a:p>
          <a:p>
            <a:r>
              <a:rPr lang="de-CH" baseline="0" dirty="0" smtClean="0"/>
              <a:t>Einfallswinkel </a:t>
            </a:r>
            <a:r>
              <a:rPr lang="de-CH" baseline="0" dirty="0" err="1" smtClean="0"/>
              <a:t>ca</a:t>
            </a:r>
            <a:r>
              <a:rPr lang="de-CH" baseline="0" dirty="0" smtClean="0"/>
              <a:t> 4°</a:t>
            </a:r>
          </a:p>
          <a:p>
            <a:r>
              <a:rPr lang="de-CH" baseline="0" dirty="0" smtClean="0"/>
              <a:t>Auslenkung = +/- 1°</a:t>
            </a:r>
          </a:p>
          <a:p>
            <a:endParaRPr lang="de-CH" baseline="0" dirty="0" smtClean="0"/>
          </a:p>
          <a:p>
            <a:r>
              <a:rPr lang="pt-BR" sz="1200" b="0" i="0" u="none" strike="noStrike" kern="1200" dirty="0" smtClean="0">
                <a:solidFill>
                  <a:schemeClr val="tx1"/>
                </a:solidFill>
                <a:latin typeface="+mn-lt"/>
                <a:ea typeface="+mn-ea"/>
                <a:cs typeface="+mn-cs"/>
              </a:rPr>
              <a:t>Bild a</a:t>
            </a:r>
            <a:r>
              <a:rPr lang="pt-BR" dirty="0" smtClean="0"/>
              <a:t> </a:t>
            </a:r>
            <a:r>
              <a:rPr lang="pt-BR" sz="1200" b="0" i="0" u="none" strike="noStrike" kern="1200" dirty="0" smtClean="0">
                <a:solidFill>
                  <a:schemeClr val="tx1"/>
                </a:solidFill>
                <a:latin typeface="+mn-lt"/>
                <a:ea typeface="+mn-ea"/>
                <a:cs typeface="+mn-cs"/>
              </a:rPr>
              <a:t>106</a:t>
            </a:r>
            <a:r>
              <a:rPr lang="pt-BR" dirty="0" smtClean="0"/>
              <a:t> </a:t>
            </a:r>
          </a:p>
          <a:p>
            <a:r>
              <a:rPr lang="pt-BR" sz="1200" b="0" i="0" u="none" strike="noStrike" kern="1200" dirty="0" smtClean="0">
                <a:solidFill>
                  <a:schemeClr val="tx1"/>
                </a:solidFill>
                <a:latin typeface="+mn-lt"/>
                <a:ea typeface="+mn-ea"/>
                <a:cs typeface="+mn-cs"/>
              </a:rPr>
              <a:t>Bild b</a:t>
            </a:r>
            <a:r>
              <a:rPr lang="pt-BR" dirty="0" smtClean="0"/>
              <a:t> </a:t>
            </a:r>
            <a:r>
              <a:rPr lang="pt-BR" sz="1200" b="0" i="0" u="none" strike="noStrike" kern="1200" dirty="0" smtClean="0">
                <a:solidFill>
                  <a:schemeClr val="tx1"/>
                </a:solidFill>
                <a:latin typeface="+mn-lt"/>
                <a:ea typeface="+mn-ea"/>
                <a:cs typeface="+mn-cs"/>
              </a:rPr>
              <a:t>112.3</a:t>
            </a:r>
            <a:r>
              <a:rPr lang="pt-BR" sz="1200" b="0" i="0" u="none" strike="noStrike" kern="1200" baseline="0" dirty="0" smtClean="0">
                <a:solidFill>
                  <a:schemeClr val="tx1"/>
                </a:solidFill>
                <a:latin typeface="+mn-lt"/>
                <a:ea typeface="+mn-ea"/>
                <a:cs typeface="+mn-cs"/>
              </a:rPr>
              <a:t> bis </a:t>
            </a:r>
            <a:r>
              <a:rPr lang="pt-BR" sz="1200" b="0" i="0" u="none" strike="noStrike" kern="1200" dirty="0" smtClean="0">
                <a:solidFill>
                  <a:schemeClr val="tx1"/>
                </a:solidFill>
                <a:latin typeface="+mn-lt"/>
                <a:ea typeface="+mn-ea"/>
                <a:cs typeface="+mn-cs"/>
              </a:rPr>
              <a:t>106.3</a:t>
            </a:r>
            <a:r>
              <a:rPr lang="pt-BR" dirty="0" smtClean="0"/>
              <a:t> </a:t>
            </a:r>
          </a:p>
          <a:p>
            <a:r>
              <a:rPr lang="pt-BR" sz="1200" b="0" i="0" u="none" strike="noStrike" kern="1200" dirty="0" smtClean="0">
                <a:solidFill>
                  <a:schemeClr val="tx1"/>
                </a:solidFill>
                <a:latin typeface="+mn-lt"/>
                <a:ea typeface="+mn-ea"/>
                <a:cs typeface="+mn-cs"/>
              </a:rPr>
              <a:t>Bild c</a:t>
            </a:r>
            <a:r>
              <a:rPr lang="pt-BR" dirty="0" smtClean="0"/>
              <a:t> </a:t>
            </a:r>
            <a:r>
              <a:rPr lang="pt-BR" sz="1200" b="0" i="0" u="none" strike="noStrike" kern="1200" dirty="0" smtClean="0">
                <a:solidFill>
                  <a:schemeClr val="tx1"/>
                </a:solidFill>
                <a:latin typeface="+mn-lt"/>
                <a:ea typeface="+mn-ea"/>
                <a:cs typeface="+mn-cs"/>
              </a:rPr>
              <a:t>113</a:t>
            </a:r>
            <a:r>
              <a:rPr lang="pt-BR" dirty="0" smtClean="0"/>
              <a:t> bis</a:t>
            </a:r>
            <a:r>
              <a:rPr lang="pt-BR" baseline="0" dirty="0" smtClean="0"/>
              <a:t> </a:t>
            </a:r>
            <a:r>
              <a:rPr lang="pt-BR" sz="1200" b="0" i="0" u="none" strike="noStrike" kern="1200" dirty="0" smtClean="0">
                <a:solidFill>
                  <a:schemeClr val="tx1"/>
                </a:solidFill>
                <a:latin typeface="+mn-lt"/>
                <a:ea typeface="+mn-ea"/>
                <a:cs typeface="+mn-cs"/>
              </a:rPr>
              <a:t>97.5</a:t>
            </a:r>
            <a:r>
              <a:rPr lang="pt-BR" dirty="0" smtClean="0"/>
              <a:t> </a:t>
            </a:r>
          </a:p>
          <a:p>
            <a:r>
              <a:rPr lang="pt-BR" sz="1200" b="0" i="0" u="none" strike="noStrike" kern="1200" dirty="0" smtClean="0">
                <a:solidFill>
                  <a:schemeClr val="tx1"/>
                </a:solidFill>
                <a:latin typeface="+mn-lt"/>
                <a:ea typeface="+mn-ea"/>
                <a:cs typeface="+mn-cs"/>
              </a:rPr>
              <a:t>Bild d</a:t>
            </a:r>
            <a:r>
              <a:rPr lang="pt-BR" dirty="0" smtClean="0"/>
              <a:t> </a:t>
            </a:r>
            <a:r>
              <a:rPr lang="pt-BR" sz="1200" b="0" i="0" u="none" strike="noStrike" kern="1200" dirty="0" smtClean="0">
                <a:solidFill>
                  <a:schemeClr val="tx1"/>
                </a:solidFill>
                <a:latin typeface="+mn-lt"/>
                <a:ea typeface="+mn-ea"/>
                <a:cs typeface="+mn-cs"/>
              </a:rPr>
              <a:t>104.5</a:t>
            </a:r>
            <a:r>
              <a:rPr lang="pt-BR" dirty="0" smtClean="0"/>
              <a:t> bis </a:t>
            </a:r>
            <a:r>
              <a:rPr lang="pt-BR" sz="1200" b="0" i="0" u="none" strike="noStrike" kern="1200" dirty="0" smtClean="0">
                <a:solidFill>
                  <a:schemeClr val="tx1"/>
                </a:solidFill>
                <a:latin typeface="+mn-lt"/>
                <a:ea typeface="+mn-ea"/>
                <a:cs typeface="+mn-cs"/>
              </a:rPr>
              <a:t>98.3</a:t>
            </a:r>
            <a:r>
              <a:rPr lang="pt-BR" dirty="0" smtClean="0"/>
              <a:t> </a:t>
            </a:r>
          </a:p>
          <a:p>
            <a:r>
              <a:rPr lang="pt-BR" sz="1200" b="0" i="0" u="none" strike="noStrike" kern="1200" dirty="0" smtClean="0">
                <a:solidFill>
                  <a:schemeClr val="tx1"/>
                </a:solidFill>
                <a:latin typeface="+mn-lt"/>
                <a:ea typeface="+mn-ea"/>
                <a:cs typeface="+mn-cs"/>
              </a:rPr>
              <a:t>Bild e</a:t>
            </a:r>
            <a:r>
              <a:rPr lang="pt-BR" dirty="0" smtClean="0"/>
              <a:t> </a:t>
            </a:r>
            <a:r>
              <a:rPr lang="pt-BR" sz="1200" b="0" i="0" u="none" strike="noStrike" kern="1200" dirty="0" smtClean="0">
                <a:solidFill>
                  <a:schemeClr val="tx1"/>
                </a:solidFill>
                <a:latin typeface="+mn-lt"/>
                <a:ea typeface="+mn-ea"/>
                <a:cs typeface="+mn-cs"/>
              </a:rPr>
              <a:t>105.3</a:t>
            </a:r>
            <a:r>
              <a:rPr lang="pt-BR" dirty="0" smtClean="0"/>
              <a:t> </a:t>
            </a:r>
            <a:endParaRPr lang="de-CH"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27</a:t>
            </a:fld>
            <a:endParaRPr lang="de-C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CH" dirty="0" smtClean="0"/>
              <a:t>Wenn</a:t>
            </a:r>
            <a:r>
              <a:rPr lang="de-CH" baseline="0" dirty="0" smtClean="0"/>
              <a:t> Spiegelbild vom Magneten entfernt ist, dann ist ein Zirkuläres Bild zu beobachten (a). Bei Annäherung an dem Magneten wird zunächst das Spiegelbild entlang der Kante gestreckt und auf der Mitte des Magneten wird das Spiegelbild in Richtung der Kanten, viereckig verzerrt.</a:t>
            </a:r>
            <a:endParaRPr lang="de-CH"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29</a:t>
            </a:fld>
            <a:endParaRPr lang="de-CH"/>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CH" sz="1200" kern="1200" dirty="0" smtClean="0">
                <a:solidFill>
                  <a:schemeClr val="tx1"/>
                </a:solidFill>
                <a:latin typeface="+mn-lt"/>
                <a:ea typeface="+mn-ea"/>
                <a:cs typeface="+mn-cs"/>
              </a:rPr>
              <a:t>Effekt eines Kontrastmittels auf die Auflösung von MRI Bilder eines Patienten mit Hirnblutung. Das Linke Bild entstand vor der Injektion, das Rechte nach der Injektion eines </a:t>
            </a:r>
            <a:r>
              <a:rPr lang="de-CH" sz="1200" kern="1200" dirty="0" err="1" smtClean="0">
                <a:solidFill>
                  <a:schemeClr val="tx1"/>
                </a:solidFill>
                <a:latin typeface="+mn-lt"/>
                <a:ea typeface="+mn-ea"/>
                <a:cs typeface="+mn-cs"/>
              </a:rPr>
              <a:t>Kontrasmittels</a:t>
            </a:r>
            <a:r>
              <a:rPr lang="de-CH" sz="1200" kern="1200" dirty="0" smtClean="0">
                <a:solidFill>
                  <a:schemeClr val="tx1"/>
                </a:solidFill>
                <a:latin typeface="+mn-lt"/>
                <a:ea typeface="+mn-ea"/>
                <a:cs typeface="+mn-cs"/>
              </a:rPr>
              <a:t> (Quelle: </a:t>
            </a:r>
            <a:r>
              <a:rPr lang="de-CH" sz="1200" kern="1200" dirty="0" err="1" smtClean="0">
                <a:solidFill>
                  <a:schemeClr val="tx1"/>
                </a:solidFill>
                <a:latin typeface="+mn-lt"/>
                <a:ea typeface="+mn-ea"/>
                <a:cs typeface="+mn-cs"/>
              </a:rPr>
              <a:t>Wikipedia</a:t>
            </a:r>
            <a:r>
              <a:rPr lang="de-CH" sz="1200" kern="1200" smtClean="0">
                <a:solidFill>
                  <a:schemeClr val="tx1"/>
                </a:solidFill>
                <a:latin typeface="+mn-lt"/>
                <a:ea typeface="+mn-ea"/>
                <a:cs typeface="+mn-cs"/>
              </a:rPr>
              <a:t>).</a:t>
            </a:r>
            <a:endParaRPr lang="de-CH"/>
          </a:p>
        </p:txBody>
      </p:sp>
      <p:sp>
        <p:nvSpPr>
          <p:cNvPr id="4" name="Slide Number Placeholder 3"/>
          <p:cNvSpPr>
            <a:spLocks noGrp="1"/>
          </p:cNvSpPr>
          <p:nvPr>
            <p:ph type="sldNum" sz="quarter" idx="10"/>
          </p:nvPr>
        </p:nvSpPr>
        <p:spPr/>
        <p:txBody>
          <a:bodyPr/>
          <a:lstStyle/>
          <a:p>
            <a:fld id="{35CA1F70-C921-42C5-9A71-E3B37314D835}" type="slidenum">
              <a:rPr lang="de-CH" smtClean="0"/>
              <a:pPr/>
              <a:t>33</a:t>
            </a:fld>
            <a:endParaRPr lang="de-CH"/>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de-CH" sz="1200" kern="1200" dirty="0" smtClean="0">
                <a:solidFill>
                  <a:schemeClr val="tx1"/>
                </a:solidFill>
                <a:effectLst/>
                <a:latin typeface="+mn-lt"/>
                <a:ea typeface="+mn-ea"/>
                <a:cs typeface="+mn-cs"/>
              </a:rPr>
              <a:t>die stärkste Quelle ist der Eigendrehimpuls (Spin) der Elektronen (e</a:t>
            </a:r>
            <a:r>
              <a:rPr lang="de-CH" sz="1200" kern="1200" baseline="30000" dirty="0" smtClean="0">
                <a:solidFill>
                  <a:schemeClr val="tx1"/>
                </a:solidFill>
                <a:effectLst/>
                <a:latin typeface="+mn-lt"/>
                <a:ea typeface="+mn-ea"/>
                <a:cs typeface="+mn-cs"/>
              </a:rPr>
              <a:t>-</a:t>
            </a:r>
            <a:r>
              <a:rPr lang="de-CH" sz="1200" kern="1200" dirty="0" smtClean="0">
                <a:solidFill>
                  <a:schemeClr val="tx1"/>
                </a:solidFill>
                <a:effectLst/>
                <a:latin typeface="+mn-lt"/>
                <a:ea typeface="+mn-ea"/>
                <a:cs typeface="+mn-cs"/>
              </a:rPr>
              <a:t>), da diese eine Elementarladung und dank ihrer kleinen Masse die grösste Rotationsgeschwindigkeit haben. Der Spin eines Elektrons kann die Werte ½ oder -½ haben, wobei der Gesamtspin einer doppelt-besetzten Elektronenschale 0 ist. Deshalb heben sich die Eigendrehimpuls-bedingten magnetischen Momente der Elektronen komplett gefüllter Orbitale gegenseitig auf. Aus diesem Grund braucht man nur die Elektronen einfach besetzter Orbitale zu betrachten.</a:t>
            </a:r>
          </a:p>
          <a:p>
            <a:r>
              <a:rPr lang="de-CH" sz="1200" kern="1200" dirty="0" smtClean="0">
                <a:solidFill>
                  <a:schemeClr val="tx1"/>
                </a:solidFill>
                <a:effectLst/>
                <a:latin typeface="+mn-lt"/>
                <a:ea typeface="+mn-ea"/>
                <a:cs typeface="+mn-cs"/>
              </a:rPr>
              <a:t> </a:t>
            </a:r>
          </a:p>
          <a:p>
            <a:pPr lvl="0"/>
            <a:r>
              <a:rPr lang="de-CH" sz="1200" kern="1200" dirty="0" smtClean="0">
                <a:solidFill>
                  <a:schemeClr val="tx1"/>
                </a:solidFill>
                <a:effectLst/>
                <a:latin typeface="+mn-lt"/>
                <a:ea typeface="+mn-ea"/>
                <a:cs typeface="+mn-cs"/>
              </a:rPr>
              <a:t>Die zweitstärkste Quelle magnetischer Moment ist die Rotation der Elektronen um den Kern (Bahndrehimpuls) in einem nicht-kugelsymmetrischen Orbital (alle ausser s-Orbital). Bahndrehimpuls-bedingte magnetische Momente der Elektronen komplett gefüllter Schalen heben sich auf.</a:t>
            </a:r>
          </a:p>
          <a:p>
            <a:r>
              <a:rPr lang="de-CH" sz="1200" kern="1200" dirty="0" smtClean="0">
                <a:solidFill>
                  <a:schemeClr val="tx1"/>
                </a:solidFill>
                <a:effectLst/>
                <a:latin typeface="+mn-lt"/>
                <a:ea typeface="+mn-ea"/>
                <a:cs typeface="+mn-cs"/>
              </a:rPr>
              <a:t> </a:t>
            </a:r>
          </a:p>
          <a:p>
            <a:pPr lvl="0"/>
            <a:r>
              <a:rPr lang="de-CH" sz="1200" kern="1200" dirty="0" smtClean="0">
                <a:solidFill>
                  <a:schemeClr val="tx1"/>
                </a:solidFill>
                <a:effectLst/>
                <a:latin typeface="+mn-lt"/>
                <a:ea typeface="+mn-ea"/>
                <a:cs typeface="+mn-cs"/>
              </a:rPr>
              <a:t>Die kleinste Wirkung wird durch die Rotation der Protonen im Kern verursacht (Kernspin). Die Kerne können zwar entsprechend ihrer Ordnungszahl, mehrere Elementarladungen aufweisen, allerdings ist die Masse der Protonen im Vergleich zu den Elektronen dermassen gross (ca. 1‘836 mal grösser), dass der durch ihren Spin erzeugte magnetische Moment sehr schwach ist. Deshalb wird der Kernspin in dieser Arbeit nicht weiter berücksichtigt. </a:t>
            </a:r>
            <a:endParaRPr lang="de-CH"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5CA1F70-C921-42C5-9A71-E3B37314D835}" type="slidenum">
              <a:rPr lang="de-CH" smtClean="0"/>
              <a:pPr/>
              <a:t>4</a:t>
            </a:fld>
            <a:endParaRPr lang="de-CH"/>
          </a:p>
        </p:txBody>
      </p:sp>
    </p:spTree>
    <p:extLst>
      <p:ext uri="{BB962C8B-B14F-4D97-AF65-F5344CB8AC3E}">
        <p14:creationId xmlns:p14="http://schemas.microsoft.com/office/powerpoint/2010/main" val="3345390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de-CH" sz="1200" kern="1200" dirty="0" smtClean="0">
                <a:solidFill>
                  <a:schemeClr val="tx1"/>
                </a:solidFill>
                <a:effectLst/>
                <a:latin typeface="+mn-lt"/>
                <a:ea typeface="+mn-ea"/>
                <a:cs typeface="+mn-cs"/>
              </a:rPr>
              <a:t>die stärkste Quelle ist der Eigendrehimpuls (Spin) der Elektronen (e</a:t>
            </a:r>
            <a:r>
              <a:rPr lang="de-CH" sz="1200" kern="1200" baseline="30000" dirty="0" smtClean="0">
                <a:solidFill>
                  <a:schemeClr val="tx1"/>
                </a:solidFill>
                <a:effectLst/>
                <a:latin typeface="+mn-lt"/>
                <a:ea typeface="+mn-ea"/>
                <a:cs typeface="+mn-cs"/>
              </a:rPr>
              <a:t>-</a:t>
            </a:r>
            <a:r>
              <a:rPr lang="de-CH" sz="1200" kern="1200" dirty="0" smtClean="0">
                <a:solidFill>
                  <a:schemeClr val="tx1"/>
                </a:solidFill>
                <a:effectLst/>
                <a:latin typeface="+mn-lt"/>
                <a:ea typeface="+mn-ea"/>
                <a:cs typeface="+mn-cs"/>
              </a:rPr>
              <a:t>), da diese eine Elementarladung und dank ihrer kleinen Masse die grösste Rotationsgeschwindigkeit haben. Der Spin eines Elektrons kann die Werte ½ oder -½ haben, wobei der Gesamtspin einer doppelt-besetzten Elektronenschale 0 ist. Deshalb heben sich die Eigendrehimpuls-bedingten magnetischen Momente der Elektronen komplett gefüllter Orbitale gegenseitig auf. Aus diesem Grund braucht man nur die Elektronen einfach besetzter Orbitale zu betrachten.</a:t>
            </a:r>
          </a:p>
          <a:p>
            <a:r>
              <a:rPr lang="de-CH" sz="1200" kern="1200" dirty="0" smtClean="0">
                <a:solidFill>
                  <a:schemeClr val="tx1"/>
                </a:solidFill>
                <a:effectLst/>
                <a:latin typeface="+mn-lt"/>
                <a:ea typeface="+mn-ea"/>
                <a:cs typeface="+mn-cs"/>
              </a:rPr>
              <a:t> </a:t>
            </a:r>
          </a:p>
          <a:p>
            <a:pPr lvl="0"/>
            <a:r>
              <a:rPr lang="de-CH" sz="1200" kern="1200" dirty="0" smtClean="0">
                <a:solidFill>
                  <a:schemeClr val="tx1"/>
                </a:solidFill>
                <a:effectLst/>
                <a:latin typeface="+mn-lt"/>
                <a:ea typeface="+mn-ea"/>
                <a:cs typeface="+mn-cs"/>
              </a:rPr>
              <a:t>Die zweitstärkste Quelle magnetischer Moment ist die Rotation der Elektronen um den Kern (Bahndrehimpuls) in einem nicht-kugelsymmetrischen Orbital (alle ausser s-Orbital). Bahndrehimpuls-bedingte magnetische Momente der Elektronen komplett gefüllter Schalen heben sich auf.</a:t>
            </a:r>
          </a:p>
          <a:p>
            <a:r>
              <a:rPr lang="de-CH" sz="1200" kern="1200" dirty="0" smtClean="0">
                <a:solidFill>
                  <a:schemeClr val="tx1"/>
                </a:solidFill>
                <a:effectLst/>
                <a:latin typeface="+mn-lt"/>
                <a:ea typeface="+mn-ea"/>
                <a:cs typeface="+mn-cs"/>
              </a:rPr>
              <a:t> </a:t>
            </a:r>
          </a:p>
          <a:p>
            <a:pPr lvl="0"/>
            <a:r>
              <a:rPr lang="de-CH" sz="1200" kern="1200" dirty="0" smtClean="0">
                <a:solidFill>
                  <a:schemeClr val="tx1"/>
                </a:solidFill>
                <a:effectLst/>
                <a:latin typeface="+mn-lt"/>
                <a:ea typeface="+mn-ea"/>
                <a:cs typeface="+mn-cs"/>
              </a:rPr>
              <a:t>Die kleinste Wirkung wird durch die Rotation der Protonen im Kern verursacht (Kernspin). Die Kerne können zwar entsprechend ihrer Ordnungszahl, mehrere Elementarladungen aufweisen, allerdings ist die Masse der Protonen im Vergleich zu den Elektronen dermassen gross (ca. 1‘836 mal grösser), dass der durch ihren Spin erzeugte magnetische Moment sehr schwach ist. Deshalb wird der Kernspin in dieser Arbeit nicht weiter berücksichtigt. </a:t>
            </a:r>
            <a:endParaRPr lang="de-CH"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5CA1F70-C921-42C5-9A71-E3B37314D835}" type="slidenum">
              <a:rPr lang="de-CH" smtClean="0"/>
              <a:pPr/>
              <a:t>5</a:t>
            </a:fld>
            <a:endParaRPr lang="de-CH"/>
          </a:p>
        </p:txBody>
      </p:sp>
    </p:spTree>
    <p:extLst>
      <p:ext uri="{BB962C8B-B14F-4D97-AF65-F5344CB8AC3E}">
        <p14:creationId xmlns:p14="http://schemas.microsoft.com/office/powerpoint/2010/main" val="3345390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de-CH" sz="1200" kern="1200" dirty="0" smtClean="0">
                <a:solidFill>
                  <a:schemeClr val="tx1"/>
                </a:solidFill>
                <a:effectLst/>
                <a:latin typeface="+mn-lt"/>
                <a:ea typeface="+mn-ea"/>
                <a:cs typeface="+mn-cs"/>
              </a:rPr>
              <a:t>die stärkste Quelle ist der Eigendrehimpuls (Spin) der Elektronen (e</a:t>
            </a:r>
            <a:r>
              <a:rPr lang="de-CH" sz="1200" kern="1200" baseline="30000" dirty="0" smtClean="0">
                <a:solidFill>
                  <a:schemeClr val="tx1"/>
                </a:solidFill>
                <a:effectLst/>
                <a:latin typeface="+mn-lt"/>
                <a:ea typeface="+mn-ea"/>
                <a:cs typeface="+mn-cs"/>
              </a:rPr>
              <a:t>-</a:t>
            </a:r>
            <a:r>
              <a:rPr lang="de-CH" sz="1200" kern="1200" dirty="0" smtClean="0">
                <a:solidFill>
                  <a:schemeClr val="tx1"/>
                </a:solidFill>
                <a:effectLst/>
                <a:latin typeface="+mn-lt"/>
                <a:ea typeface="+mn-ea"/>
                <a:cs typeface="+mn-cs"/>
              </a:rPr>
              <a:t>), da diese eine Elementarladung und dank ihrer kleinen Masse die grösste Rotationsgeschwindigkeit haben. Der Spin eines Elektrons kann die Werte ½ oder -½ haben, wobei der Gesamtspin einer doppelt-besetzten Elektronenschale 0 ist. Deshalb heben sich die Eigendrehimpuls-bedingten magnetischen Momente der Elektronen komplett gefüllter Orbitale gegenseitig auf. Aus diesem Grund braucht man nur die Elektronen einfach besetzter Orbitale zu betrachten.</a:t>
            </a:r>
          </a:p>
          <a:p>
            <a:r>
              <a:rPr lang="de-CH" sz="1200" kern="1200" dirty="0" smtClean="0">
                <a:solidFill>
                  <a:schemeClr val="tx1"/>
                </a:solidFill>
                <a:effectLst/>
                <a:latin typeface="+mn-lt"/>
                <a:ea typeface="+mn-ea"/>
                <a:cs typeface="+mn-cs"/>
              </a:rPr>
              <a:t> </a:t>
            </a:r>
          </a:p>
          <a:p>
            <a:pPr lvl="0"/>
            <a:r>
              <a:rPr lang="de-CH" sz="1200" kern="1200" dirty="0" smtClean="0">
                <a:solidFill>
                  <a:schemeClr val="tx1"/>
                </a:solidFill>
                <a:effectLst/>
                <a:latin typeface="+mn-lt"/>
                <a:ea typeface="+mn-ea"/>
                <a:cs typeface="+mn-cs"/>
              </a:rPr>
              <a:t>Die zweitstärkste Quelle magnetischer Moment ist die Rotation der Elektronen um den Kern (Bahndrehimpuls) in einem nicht-kugelsymmetrischen Orbital (alle ausser s-Orbital). Bahndrehimpuls-bedingte magnetische Momente der Elektronen komplett gefüllter Schalen heben sich auf.</a:t>
            </a:r>
          </a:p>
          <a:p>
            <a:r>
              <a:rPr lang="de-CH" sz="1200" kern="1200" dirty="0" smtClean="0">
                <a:solidFill>
                  <a:schemeClr val="tx1"/>
                </a:solidFill>
                <a:effectLst/>
                <a:latin typeface="+mn-lt"/>
                <a:ea typeface="+mn-ea"/>
                <a:cs typeface="+mn-cs"/>
              </a:rPr>
              <a:t> </a:t>
            </a:r>
          </a:p>
          <a:p>
            <a:pPr lvl="0"/>
            <a:r>
              <a:rPr lang="de-CH" sz="1200" kern="1200" dirty="0" smtClean="0">
                <a:solidFill>
                  <a:schemeClr val="tx1"/>
                </a:solidFill>
                <a:effectLst/>
                <a:latin typeface="+mn-lt"/>
                <a:ea typeface="+mn-ea"/>
                <a:cs typeface="+mn-cs"/>
              </a:rPr>
              <a:t>Die kleinste Wirkung wird durch die Rotation der Protonen im Kern verursacht (Kernspin). Die Kerne können zwar entsprechend ihrer Ordnungszahl, mehrere Elementarladungen aufweisen, allerdings ist die Masse der Protonen im Vergleich zu den Elektronen dermassen gross (ca. 1‘836 mal grösser), dass der durch ihren Spin erzeugte magnetische Moment sehr schwach ist. Deshalb wird der Kernspin in dieser Arbeit nicht weiter berücksichtigt. </a:t>
            </a:r>
            <a:endParaRPr lang="de-CH"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5CA1F70-C921-42C5-9A71-E3B37314D835}" type="slidenum">
              <a:rPr lang="de-CH" smtClean="0"/>
              <a:pPr/>
              <a:t>6</a:t>
            </a:fld>
            <a:endParaRPr lang="de-CH"/>
          </a:p>
        </p:txBody>
      </p:sp>
    </p:spTree>
    <p:extLst>
      <p:ext uri="{BB962C8B-B14F-4D97-AF65-F5344CB8AC3E}">
        <p14:creationId xmlns:p14="http://schemas.microsoft.com/office/powerpoint/2010/main" val="3345390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CH" dirty="0" smtClean="0"/>
              <a:t>Lorentz</a:t>
            </a:r>
            <a:endParaRPr lang="de-CH"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7</a:t>
            </a:fld>
            <a:endParaRPr lang="de-CH"/>
          </a:p>
        </p:txBody>
      </p:sp>
    </p:spTree>
    <p:extLst>
      <p:ext uri="{BB962C8B-B14F-4D97-AF65-F5344CB8AC3E}">
        <p14:creationId xmlns:p14="http://schemas.microsoft.com/office/powerpoint/2010/main" val="1674296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de-CH" sz="1200" i="1" dirty="0" smtClean="0"/>
              <a:t>Rotation um den Kern (Bahndrehimpuls) viel langsamer </a:t>
            </a:r>
            <a:r>
              <a:rPr lang="de-CH" sz="1200" i="1" dirty="0" smtClean="0">
                <a:sym typeface="Wingdings" pitchFamily="2" charset="2"/>
              </a:rPr>
              <a:t> viel kleineres Magnetfeld</a:t>
            </a:r>
          </a:p>
          <a:p>
            <a:pPr lvl="0"/>
            <a:r>
              <a:rPr lang="de-CH" sz="1200" i="1" dirty="0" smtClean="0">
                <a:sym typeface="Wingdings" pitchFamily="2" charset="2"/>
              </a:rPr>
              <a:t>Masse eines Protons ca 2’000 mal grösser  kleinere Rotationsgeschwindigkeit  kleinere kleineres Magnetfeld</a:t>
            </a:r>
            <a:endParaRPr lang="de-CH" sz="1200" i="1" dirty="0" smtClean="0"/>
          </a:p>
          <a:p>
            <a:endParaRPr lang="de-CH" dirty="0" smtClean="0"/>
          </a:p>
          <a:p>
            <a:endParaRPr lang="de-CH"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11</a:t>
            </a:fld>
            <a:endParaRPr lang="de-CH"/>
          </a:p>
        </p:txBody>
      </p:sp>
    </p:spTree>
    <p:extLst>
      <p:ext uri="{BB962C8B-B14F-4D97-AF65-F5344CB8AC3E}">
        <p14:creationId xmlns:p14="http://schemas.microsoft.com/office/powerpoint/2010/main" val="982271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16</a:t>
            </a:fld>
            <a:endParaRPr lang="de-CH"/>
          </a:p>
        </p:txBody>
      </p:sp>
    </p:spTree>
    <p:extLst>
      <p:ext uri="{BB962C8B-B14F-4D97-AF65-F5344CB8AC3E}">
        <p14:creationId xmlns:p14="http://schemas.microsoft.com/office/powerpoint/2010/main" val="3473105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CH" sz="1200" b="0" i="0" u="none" strike="noStrike" kern="1200" dirty="0" smtClean="0">
                <a:solidFill>
                  <a:schemeClr val="tx1"/>
                </a:solidFill>
                <a:latin typeface="+mn-lt"/>
                <a:ea typeface="+mn-ea"/>
                <a:cs typeface="+mn-cs"/>
              </a:rPr>
              <a:t>Waage</a:t>
            </a:r>
            <a:r>
              <a:rPr lang="de-CH" dirty="0" smtClean="0"/>
              <a:t> </a:t>
            </a:r>
            <a:r>
              <a:rPr lang="de-CH" sz="1200" b="0" i="0" u="none" strike="noStrike" kern="1200" dirty="0" smtClean="0">
                <a:solidFill>
                  <a:schemeClr val="tx1"/>
                </a:solidFill>
                <a:latin typeface="+mn-lt"/>
                <a:ea typeface="+mn-ea"/>
                <a:cs typeface="+mn-cs"/>
              </a:rPr>
              <a:t>Mettler Toledo PR 300</a:t>
            </a:r>
            <a:r>
              <a:rPr lang="de-CH" dirty="0" smtClean="0"/>
              <a:t> </a:t>
            </a:r>
          </a:p>
          <a:p>
            <a:r>
              <a:rPr lang="de-CH" dirty="0" smtClean="0"/>
              <a:t>Neodymium Magnet S-30-15-N</a:t>
            </a:r>
            <a:endParaRPr lang="de-CH"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19</a:t>
            </a:fld>
            <a:endParaRPr lang="de-C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de-CH" dirty="0" smtClean="0"/>
              <a:t>Höhe Flüssigkeitsspiegel = 77cm</a:t>
            </a:r>
          </a:p>
          <a:p>
            <a:r>
              <a:rPr lang="de-CH" dirty="0" smtClean="0"/>
              <a:t>Höhe</a:t>
            </a:r>
            <a:r>
              <a:rPr lang="de-CH" baseline="0" dirty="0" smtClean="0"/>
              <a:t> des Massstab-Unterkante = 74cm</a:t>
            </a:r>
          </a:p>
          <a:p>
            <a:r>
              <a:rPr lang="de-CH" baseline="0" dirty="0" smtClean="0"/>
              <a:t>Distanz Magnet zur Wand = 185cm</a:t>
            </a:r>
          </a:p>
          <a:p>
            <a:r>
              <a:rPr lang="de-CH" baseline="0" dirty="0" err="1" smtClean="0"/>
              <a:t>Einstahlwinkel</a:t>
            </a:r>
            <a:r>
              <a:rPr lang="de-CH" baseline="0" dirty="0" smtClean="0"/>
              <a:t> vor dem Magneten ca. 12.5° (40.5cm auf 182cm)</a:t>
            </a:r>
          </a:p>
          <a:p>
            <a:r>
              <a:rPr lang="de-CH" baseline="0" dirty="0" smtClean="0"/>
              <a:t>Einstrahlwinkel nach dem Magneten </a:t>
            </a:r>
            <a:r>
              <a:rPr lang="de-CH" baseline="0" dirty="0" err="1" smtClean="0"/>
              <a:t>ca</a:t>
            </a:r>
            <a:r>
              <a:rPr lang="de-CH" baseline="0" dirty="0" smtClean="0"/>
              <a:t> 9.7° (32.2cm auf 188cm)</a:t>
            </a:r>
            <a:endParaRPr lang="de-CH" dirty="0"/>
          </a:p>
        </p:txBody>
      </p:sp>
      <p:sp>
        <p:nvSpPr>
          <p:cNvPr id="4" name="Slide Number Placeholder 3"/>
          <p:cNvSpPr>
            <a:spLocks noGrp="1"/>
          </p:cNvSpPr>
          <p:nvPr>
            <p:ph type="sldNum" sz="quarter" idx="10"/>
          </p:nvPr>
        </p:nvSpPr>
        <p:spPr/>
        <p:txBody>
          <a:bodyPr/>
          <a:lstStyle/>
          <a:p>
            <a:fld id="{35CA1F70-C921-42C5-9A71-E3B37314D835}" type="slidenum">
              <a:rPr lang="de-CH" smtClean="0"/>
              <a:pPr/>
              <a:t>26</a:t>
            </a:fld>
            <a:endParaRPr lang="de-C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CH"/>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CH"/>
          </a:p>
        </p:txBody>
      </p:sp>
      <p:sp>
        <p:nvSpPr>
          <p:cNvPr id="4" name="Datumsplatzhalter 3"/>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CH"/>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CH"/>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5" name="Fußzeilenplatzhalter 4"/>
          <p:cNvSpPr>
            <a:spLocks noGrp="1"/>
          </p:cNvSpPr>
          <p:nvPr>
            <p:ph type="ftr" sz="quarter" idx="11"/>
          </p:nvPr>
        </p:nvSpPr>
        <p:spPr/>
        <p:txBody>
          <a:bodyPr/>
          <a:lstStyle/>
          <a:p>
            <a:endParaRPr lang="de-CH"/>
          </a:p>
        </p:txBody>
      </p:sp>
      <p:sp>
        <p:nvSpPr>
          <p:cNvPr id="6" name="Foliennummernplatzhalter 5"/>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Datumsplatzhalter 4"/>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CH"/>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7" name="Datumsplatzhalter 6"/>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8" name="Fußzeilenplatzhalter 7"/>
          <p:cNvSpPr>
            <a:spLocks noGrp="1"/>
          </p:cNvSpPr>
          <p:nvPr>
            <p:ph type="ftr" sz="quarter" idx="11"/>
          </p:nvPr>
        </p:nvSpPr>
        <p:spPr/>
        <p:txBody>
          <a:bodyPr/>
          <a:lstStyle/>
          <a:p>
            <a:endParaRPr lang="de-CH"/>
          </a:p>
        </p:txBody>
      </p:sp>
      <p:sp>
        <p:nvSpPr>
          <p:cNvPr id="9" name="Foliennummernplatzhalter 8"/>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CH"/>
          </a:p>
        </p:txBody>
      </p:sp>
      <p:sp>
        <p:nvSpPr>
          <p:cNvPr id="3" name="Datumsplatzhalter 2"/>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4" name="Fußzeilenplatzhalter 3"/>
          <p:cNvSpPr>
            <a:spLocks noGrp="1"/>
          </p:cNvSpPr>
          <p:nvPr>
            <p:ph type="ftr" sz="quarter" idx="11"/>
          </p:nvPr>
        </p:nvSpPr>
        <p:spPr/>
        <p:txBody>
          <a:bodyPr/>
          <a:lstStyle/>
          <a:p>
            <a:endParaRPr lang="de-CH"/>
          </a:p>
        </p:txBody>
      </p:sp>
      <p:sp>
        <p:nvSpPr>
          <p:cNvPr id="5" name="Foliennummernplatzhalter 4"/>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3" name="Fußzeilenplatzhalter 2"/>
          <p:cNvSpPr>
            <a:spLocks noGrp="1"/>
          </p:cNvSpPr>
          <p:nvPr>
            <p:ph type="ftr" sz="quarter" idx="11"/>
          </p:nvPr>
        </p:nvSpPr>
        <p:spPr/>
        <p:txBody>
          <a:bodyPr/>
          <a:lstStyle/>
          <a:p>
            <a:endParaRPr lang="de-CH"/>
          </a:p>
        </p:txBody>
      </p:sp>
      <p:sp>
        <p:nvSpPr>
          <p:cNvPr id="4" name="Foliennummernplatzhalter 3"/>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CH"/>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CH"/>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CH"/>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2876AD94-F621-4D5D-9E2B-89350301131F}" type="datetimeFigureOut">
              <a:rPr lang="de-CH" smtClean="0"/>
              <a:pPr/>
              <a:t>08.10.2012</a:t>
            </a:fld>
            <a:endParaRPr lang="de-CH"/>
          </a:p>
        </p:txBody>
      </p:sp>
      <p:sp>
        <p:nvSpPr>
          <p:cNvPr id="6" name="Fußzeilenplatzhalter 5"/>
          <p:cNvSpPr>
            <a:spLocks noGrp="1"/>
          </p:cNvSpPr>
          <p:nvPr>
            <p:ph type="ftr" sz="quarter" idx="11"/>
          </p:nvPr>
        </p:nvSpPr>
        <p:spPr/>
        <p:txBody>
          <a:bodyPr/>
          <a:lstStyle/>
          <a:p>
            <a:endParaRPr lang="de-CH"/>
          </a:p>
        </p:txBody>
      </p:sp>
      <p:sp>
        <p:nvSpPr>
          <p:cNvPr id="7" name="Foliennummernplatzhalter 6"/>
          <p:cNvSpPr>
            <a:spLocks noGrp="1"/>
          </p:cNvSpPr>
          <p:nvPr>
            <p:ph type="sldNum" sz="quarter" idx="12"/>
          </p:nvPr>
        </p:nvSpPr>
        <p:spPr/>
        <p:txBody>
          <a:bodyPr/>
          <a:lstStyle/>
          <a:p>
            <a:fld id="{C5E624B4-CA94-402A-A822-02F42BAD548C}" type="slidenum">
              <a:rPr lang="de-CH" smtClean="0"/>
              <a:pPr/>
              <a:t>‹#›</a:t>
            </a:fld>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CH"/>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76AD94-F621-4D5D-9E2B-89350301131F}" type="datetimeFigureOut">
              <a:rPr lang="de-CH" smtClean="0"/>
              <a:pPr/>
              <a:t>08.10.2012</a:t>
            </a:fld>
            <a:endParaRPr lang="de-CH"/>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CH"/>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E624B4-CA94-402A-A822-02F42BAD548C}" type="slidenum">
              <a:rPr lang="de-CH" smtClean="0"/>
              <a:pPr/>
              <a:t>‹#›</a:t>
            </a:fld>
            <a:endParaRPr lang="de-C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7" Type="http://schemas.openxmlformats.org/officeDocument/2006/relationships/image" Target="../media/image10.png"/><Relationship Id="rId1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7" Type="http://schemas.openxmlformats.org/officeDocument/2006/relationships/image" Target="../media/image10.png"/><Relationship Id="rId1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5.jpeg"/><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6.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upload.wikimedia.org/wikipedia/commons/8/85/Bluthirnschranke_nach_Infarkt_nativ_und_KM.png" TargetMode="External"/><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de.wikipedia.org/w/index.php?title=Datei:Electromagnetic_induction.svg&amp;filetimestamp=20110214015942"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de.wikipedia.org/w/index.php?title=Datei:Permeability_by_Zureks.svg&amp;filetimestamp=20090419113525"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0" y="0"/>
            <a:ext cx="9144000" cy="2348880"/>
          </a:xfrm>
        </p:spPr>
        <p:txBody>
          <a:bodyPr>
            <a:normAutofit/>
          </a:bodyPr>
          <a:lstStyle/>
          <a:p>
            <a:r>
              <a:rPr lang="de-CH" b="1" dirty="0" smtClean="0">
                <a:solidFill>
                  <a:schemeClr val="accent1">
                    <a:lumMod val="50000"/>
                  </a:schemeClr>
                </a:solidFill>
              </a:rPr>
              <a:t>Magnetismus der Materie:</a:t>
            </a:r>
            <a:br>
              <a:rPr lang="de-CH" b="1" dirty="0" smtClean="0">
                <a:solidFill>
                  <a:schemeClr val="accent1">
                    <a:lumMod val="50000"/>
                  </a:schemeClr>
                </a:solidFill>
              </a:rPr>
            </a:br>
            <a:r>
              <a:rPr lang="de-CH" b="1" dirty="0" smtClean="0">
                <a:solidFill>
                  <a:schemeClr val="accent1">
                    <a:lumMod val="50000"/>
                  </a:schemeClr>
                </a:solidFill>
              </a:rPr>
              <a:t>Erklärung und Demonstration im Chemieunterricht</a:t>
            </a:r>
            <a:endParaRPr lang="de-CH" dirty="0">
              <a:solidFill>
                <a:schemeClr val="accent1">
                  <a:lumMod val="50000"/>
                </a:schemeClr>
              </a:solidFill>
            </a:endParaRPr>
          </a:p>
        </p:txBody>
      </p:sp>
      <p:sp>
        <p:nvSpPr>
          <p:cNvPr id="3" name="Untertitel 2"/>
          <p:cNvSpPr>
            <a:spLocks noGrp="1"/>
          </p:cNvSpPr>
          <p:nvPr>
            <p:ph type="subTitle" idx="1"/>
          </p:nvPr>
        </p:nvSpPr>
        <p:spPr>
          <a:xfrm>
            <a:off x="0" y="2708920"/>
            <a:ext cx="9144000" cy="3356992"/>
          </a:xfrm>
        </p:spPr>
        <p:txBody>
          <a:bodyPr>
            <a:normAutofit/>
          </a:bodyPr>
          <a:lstStyle/>
          <a:p>
            <a:pPr>
              <a:spcBef>
                <a:spcPts val="0"/>
              </a:spcBef>
            </a:pPr>
            <a:r>
              <a:rPr lang="de-CH" sz="2800" dirty="0" smtClean="0"/>
              <a:t>Zentralkurs Chemie </a:t>
            </a:r>
            <a:r>
              <a:rPr lang="de-CH" sz="2800" dirty="0" smtClean="0"/>
              <a:t>2012</a:t>
            </a:r>
          </a:p>
          <a:p>
            <a:pPr>
              <a:spcBef>
                <a:spcPts val="0"/>
              </a:spcBef>
            </a:pPr>
            <a:r>
              <a:rPr lang="de-CH" sz="2800" dirty="0" smtClean="0"/>
              <a:t>MNG Rämibühl, Zürich</a:t>
            </a:r>
            <a:endParaRPr lang="de-CH" sz="2800" dirty="0" smtClean="0"/>
          </a:p>
          <a:p>
            <a:pPr>
              <a:spcBef>
                <a:spcPts val="0"/>
              </a:spcBef>
            </a:pPr>
            <a:endParaRPr lang="de-CH" sz="2400" dirty="0" smtClean="0"/>
          </a:p>
          <a:p>
            <a:pPr>
              <a:spcBef>
                <a:spcPts val="0"/>
              </a:spcBef>
            </a:pPr>
            <a:r>
              <a:rPr lang="de-CH" sz="2400" dirty="0" smtClean="0"/>
              <a:t>8. Oktober 2012</a:t>
            </a:r>
          </a:p>
          <a:p>
            <a:endParaRPr lang="de-CH" sz="2400" dirty="0" smtClean="0"/>
          </a:p>
          <a:p>
            <a:r>
              <a:rPr lang="de-CH" sz="2400" dirty="0" smtClean="0"/>
              <a:t>Dr. Josef P. </a:t>
            </a:r>
            <a:r>
              <a:rPr lang="de-CH" sz="2400" dirty="0" smtClean="0"/>
              <a:t>Magyar</a:t>
            </a:r>
          </a:p>
          <a:p>
            <a:r>
              <a:rPr lang="de-CH" sz="2400" dirty="0" smtClean="0"/>
              <a:t>Berufsmittelschule Aarau</a:t>
            </a:r>
            <a:endParaRPr lang="de-CH" sz="2400" dirty="0" smtClean="0"/>
          </a:p>
          <a:p>
            <a:endParaRPr lang="de-CH" sz="2000" dirty="0" smtClean="0"/>
          </a:p>
          <a:p>
            <a:endParaRPr lang="de-CH" sz="2000" dirty="0" smtClean="0"/>
          </a:p>
          <a:p>
            <a:pPr>
              <a:spcBef>
                <a:spcPts val="0"/>
              </a:spcBef>
            </a:pPr>
            <a:endParaRPr lang="de-CH" sz="2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01824" y="3573016"/>
            <a:ext cx="2830016" cy="72008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0"/>
            <a:ext cx="9144000" cy="836712"/>
          </a:xfrm>
        </p:spPr>
        <p:txBody>
          <a:bodyPr/>
          <a:lstStyle/>
          <a:p>
            <a:r>
              <a:rPr lang="de-CH" dirty="0" smtClean="0">
                <a:solidFill>
                  <a:schemeClr val="tx2"/>
                </a:solidFill>
              </a:rPr>
              <a:t>Theoretische Grundlagen</a:t>
            </a:r>
            <a:endParaRPr lang="de-CH" dirty="0">
              <a:solidFill>
                <a:schemeClr val="tx2"/>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8876" y="1052736"/>
                <a:ext cx="8686800" cy="3312368"/>
              </a:xfrm>
            </p:spPr>
            <p:txBody>
              <a:bodyPr>
                <a:normAutofit/>
              </a:bodyPr>
              <a:lstStyle/>
              <a:p>
                <a:pPr marL="0" indent="0">
                  <a:buNone/>
                </a:pPr>
                <a:r>
                  <a:rPr lang="de-CH" b="1" i="1" dirty="0"/>
                  <a:t>B = H + 4</a:t>
                </a:r>
                <a:r>
                  <a:rPr lang="de-CH" b="1" i="1" dirty="0">
                    <a:latin typeface="Symbol" pitchFamily="18" charset="2"/>
                  </a:rPr>
                  <a:t>p</a:t>
                </a:r>
                <a:r>
                  <a:rPr lang="de-CH" b="1" i="1" dirty="0"/>
                  <a:t> </a:t>
                </a:r>
                <a:r>
                  <a:rPr lang="de-CH" b="1" i="1" dirty="0" smtClean="0"/>
                  <a:t>M</a:t>
                </a:r>
              </a:p>
              <a:p>
                <a:pPr marL="0" indent="0">
                  <a:buNone/>
                </a:pPr>
                <a:r>
                  <a:rPr lang="de-CH" b="1" i="1" dirty="0">
                    <a:latin typeface="Symbol" pitchFamily="18" charset="2"/>
                  </a:rPr>
                  <a:t>c</a:t>
                </a:r>
                <a:r>
                  <a:rPr lang="de-CH" b="1" i="1" baseline="-25000" dirty="0"/>
                  <a:t>M </a:t>
                </a:r>
                <a:r>
                  <a:rPr lang="de-CH" b="1" i="1" dirty="0"/>
                  <a:t>= </a:t>
                </a:r>
                <a:r>
                  <a:rPr lang="de-CH" b="1" i="1" dirty="0" smtClean="0"/>
                  <a:t>C/T  </a:t>
                </a:r>
                <a:r>
                  <a:rPr lang="de-CH" b="1" i="1" dirty="0">
                    <a:sym typeface="Wingdings" pitchFamily="2" charset="2"/>
                  </a:rPr>
                  <a:t> </a:t>
                </a:r>
              </a:p>
              <a:p>
                <a:pPr marL="0" indent="0">
                  <a:buNone/>
                </a:pPr>
                <a:r>
                  <a:rPr lang="de-CH" b="1" i="1" dirty="0">
                    <a:latin typeface="Symbol" pitchFamily="18" charset="2"/>
                  </a:rPr>
                  <a:t>m</a:t>
                </a:r>
                <a:r>
                  <a:rPr lang="en-US" b="1" i="1" baseline="-25000" dirty="0" err="1"/>
                  <a:t>eff</a:t>
                </a:r>
                <a:r>
                  <a:rPr lang="en-US" b="1" i="1" dirty="0"/>
                  <a:t> = (8</a:t>
                </a:r>
                <a:r>
                  <a:rPr lang="de-CH" b="1" i="1" dirty="0"/>
                  <a:t> </a:t>
                </a:r>
                <a:r>
                  <a:rPr lang="de-CH" b="1" i="1" dirty="0">
                    <a:latin typeface="Symbol" pitchFamily="18" charset="2"/>
                  </a:rPr>
                  <a:t>c</a:t>
                </a:r>
                <a:r>
                  <a:rPr lang="de-CH" b="1" i="1" baseline="-25000" dirty="0"/>
                  <a:t>M</a:t>
                </a:r>
                <a:r>
                  <a:rPr lang="en-US" b="1" i="1" dirty="0"/>
                  <a:t>T)</a:t>
                </a:r>
                <a:r>
                  <a:rPr lang="en-US" b="1" i="1" baseline="30000" dirty="0"/>
                  <a:t>1/2</a:t>
                </a:r>
                <a:r>
                  <a:rPr lang="en-US" b="1" i="1" dirty="0"/>
                  <a:t> = (8C)</a:t>
                </a:r>
                <a:r>
                  <a:rPr lang="en-US" b="1" i="1" baseline="30000" dirty="0"/>
                  <a:t>1/2</a:t>
                </a:r>
                <a:r>
                  <a:rPr lang="en-US" b="1" i="1" dirty="0"/>
                  <a:t> = g[S(S+1)]</a:t>
                </a:r>
                <a:r>
                  <a:rPr lang="en-US" b="1" i="1" baseline="30000" dirty="0"/>
                  <a:t>1/2</a:t>
                </a:r>
                <a:r>
                  <a:rPr lang="en-US" b="1" i="1" dirty="0"/>
                  <a:t> = [n(n+2)]</a:t>
                </a:r>
                <a:r>
                  <a:rPr lang="en-US" b="1" i="1" baseline="30000" dirty="0"/>
                  <a:t>1/2</a:t>
                </a:r>
                <a:endParaRPr lang="de-CH" dirty="0"/>
              </a:p>
              <a:p>
                <a:pPr marL="0" indent="0">
                  <a:buNone/>
                </a:pPr>
                <a14:m>
                  <m:oMath xmlns:m="http://schemas.openxmlformats.org/officeDocument/2006/math">
                    <m:r>
                      <a:rPr lang="de-CH" b="1" i="1">
                        <a:latin typeface="Cambria Math"/>
                      </a:rPr>
                      <m:t>𝑩</m:t>
                    </m:r>
                    <m:r>
                      <a:rPr lang="de-CH" b="1" i="1">
                        <a:latin typeface="Cambria Math"/>
                      </a:rPr>
                      <m:t>=</m:t>
                    </m:r>
                    <m:r>
                      <a:rPr lang="de-CH" b="1" i="1">
                        <a:latin typeface="Cambria Math"/>
                      </a:rPr>
                      <m:t>𝑯</m:t>
                    </m:r>
                    <m:r>
                      <a:rPr lang="de-CH" b="1" i="1">
                        <a:latin typeface="Cambria Math"/>
                      </a:rPr>
                      <m:t>(</m:t>
                    </m:r>
                    <m:r>
                      <a:rPr lang="de-CH" b="1" i="1">
                        <a:latin typeface="Cambria Math"/>
                      </a:rPr>
                      <m:t>𝟏</m:t>
                    </m:r>
                    <m:r>
                      <a:rPr lang="de-CH" b="1" i="1">
                        <a:latin typeface="Cambria Math"/>
                      </a:rPr>
                      <m:t>+</m:t>
                    </m:r>
                    <m:r>
                      <a:rPr lang="de-CH" b="1" i="1">
                        <a:latin typeface="Cambria Math"/>
                      </a:rPr>
                      <m:t>𝟒</m:t>
                    </m:r>
                    <m:r>
                      <a:rPr lang="de-CH" b="1" i="1">
                        <a:latin typeface="Cambria Math"/>
                      </a:rPr>
                      <m:t>𝝅</m:t>
                    </m:r>
                    <m:f>
                      <m:fPr>
                        <m:ctrlPr>
                          <a:rPr lang="de-CH" b="1" i="1">
                            <a:latin typeface="Cambria Math"/>
                          </a:rPr>
                        </m:ctrlPr>
                      </m:fPr>
                      <m:num>
                        <m:r>
                          <a:rPr lang="de-CH" b="1" i="1">
                            <a:latin typeface="Cambria Math"/>
                          </a:rPr>
                          <m:t>𝒏</m:t>
                        </m:r>
                        <m:r>
                          <a:rPr lang="de-CH" b="1" i="1">
                            <a:latin typeface="Cambria Math"/>
                          </a:rPr>
                          <m:t>(</m:t>
                        </m:r>
                        <m:r>
                          <a:rPr lang="de-CH" b="1" i="1">
                            <a:latin typeface="Cambria Math"/>
                          </a:rPr>
                          <m:t>𝒏</m:t>
                        </m:r>
                        <m:r>
                          <a:rPr lang="de-CH" b="1" i="1">
                            <a:latin typeface="Cambria Math"/>
                          </a:rPr>
                          <m:t>+</m:t>
                        </m:r>
                        <m:r>
                          <a:rPr lang="de-CH" b="1" i="1">
                            <a:latin typeface="Cambria Math"/>
                          </a:rPr>
                          <m:t>𝟐</m:t>
                        </m:r>
                        <m:r>
                          <a:rPr lang="de-CH" b="1" i="1">
                            <a:latin typeface="Cambria Math"/>
                          </a:rPr>
                          <m:t>)</m:t>
                        </m:r>
                      </m:num>
                      <m:den>
                        <m:r>
                          <a:rPr lang="de-CH" b="1" i="1">
                            <a:latin typeface="Cambria Math"/>
                          </a:rPr>
                          <m:t>𝟖</m:t>
                        </m:r>
                        <m:r>
                          <a:rPr lang="de-CH" b="1" i="1">
                            <a:latin typeface="Cambria Math"/>
                          </a:rPr>
                          <m:t>𝑻</m:t>
                        </m:r>
                      </m:den>
                    </m:f>
                  </m:oMath>
                </a14:m>
                <a:r>
                  <a:rPr lang="de-CH" b="1" i="1" dirty="0">
                    <a:latin typeface="Cambria" pitchFamily="18" charset="0"/>
                  </a:rPr>
                  <a:t>)</a:t>
                </a:r>
                <a:endParaRPr lang="de-CH" dirty="0" smtClean="0">
                  <a:latin typeface="Cambria" pitchFamily="18" charset="0"/>
                </a:endParaRPr>
              </a:p>
              <a:p>
                <a:pPr marL="0" indent="0">
                  <a:buNone/>
                </a:pPr>
                <a14:m>
                  <m:oMathPara xmlns:m="http://schemas.openxmlformats.org/officeDocument/2006/math">
                    <m:oMathParaPr>
                      <m:jc m:val="left"/>
                    </m:oMathParaPr>
                    <m:oMath xmlns:m="http://schemas.openxmlformats.org/officeDocument/2006/math">
                      <m:r>
                        <a:rPr lang="de-CH" b="1" i="1">
                          <a:latin typeface="Cambria Math"/>
                        </a:rPr>
                        <m:t>𝑩</m:t>
                      </m:r>
                      <m:r>
                        <a:rPr lang="de-CH" b="1" i="1">
                          <a:latin typeface="Cambria Math"/>
                        </a:rPr>
                        <m:t>≈</m:t>
                      </m:r>
                      <m:r>
                        <a:rPr lang="de-CH" b="1" i="1">
                          <a:latin typeface="Cambria Math"/>
                        </a:rPr>
                        <m:t>𝒏</m:t>
                      </m:r>
                      <m:r>
                        <a:rPr lang="de-CH" b="1" i="1">
                          <a:latin typeface="Cambria Math"/>
                        </a:rPr>
                        <m:t>(</m:t>
                      </m:r>
                      <m:r>
                        <a:rPr lang="de-CH" b="1" i="1">
                          <a:latin typeface="Cambria Math"/>
                        </a:rPr>
                        <m:t>𝒏</m:t>
                      </m:r>
                      <m:r>
                        <a:rPr lang="de-CH" b="1" i="1">
                          <a:latin typeface="Cambria Math"/>
                        </a:rPr>
                        <m:t>+</m:t>
                      </m:r>
                      <m:r>
                        <a:rPr lang="de-CH" b="1" i="1">
                          <a:latin typeface="Cambria Math"/>
                        </a:rPr>
                        <m:t>𝟐</m:t>
                      </m:r>
                      <m:r>
                        <a:rPr lang="de-CH" b="1" i="1" smtClean="0">
                          <a:latin typeface="Cambria Math"/>
                        </a:rPr>
                        <m:t>)</m:t>
                      </m:r>
                    </m:oMath>
                  </m:oMathPara>
                </a14:m>
                <a:endParaRPr lang="de-CH" b="1" i="1" dirty="0" smtClean="0">
                  <a:latin typeface="Symbol" pitchFamily="18" charset="2"/>
                  <a:sym typeface="Wingdings" pitchFamily="2" charset="2"/>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8876" y="1052736"/>
                <a:ext cx="8686800" cy="3312368"/>
              </a:xfrm>
              <a:blipFill rotWithShape="1">
                <a:blip r:embed="rId2"/>
                <a:stretch>
                  <a:fillRect l="-1754" t="-2762"/>
                </a:stretch>
              </a:blipFill>
            </p:spPr>
            <p:txBody>
              <a:bodyPr/>
              <a:lstStyle/>
              <a:p>
                <a:r>
                  <a:rPr lang="en-US">
                    <a:noFill/>
                  </a:rPr>
                  <a:t> </a:t>
                </a:r>
              </a:p>
            </p:txBody>
          </p:sp>
        </mc:Fallback>
      </mc:AlternateContent>
      <p:sp>
        <p:nvSpPr>
          <p:cNvPr id="4" name="TextBox 3"/>
          <p:cNvSpPr txBox="1"/>
          <p:nvPr/>
        </p:nvSpPr>
        <p:spPr>
          <a:xfrm>
            <a:off x="301824" y="4797152"/>
            <a:ext cx="4608512" cy="2031325"/>
          </a:xfrm>
          <a:prstGeom prst="rect">
            <a:avLst/>
          </a:prstGeom>
          <a:noFill/>
        </p:spPr>
        <p:txBody>
          <a:bodyPr wrap="square" rtlCol="0">
            <a:spAutoFit/>
          </a:bodyPr>
          <a:lstStyle/>
          <a:p>
            <a:r>
              <a:rPr lang="de-CH" i="1" dirty="0"/>
              <a:t>B = Magnetische Induktion</a:t>
            </a:r>
          </a:p>
          <a:p>
            <a:r>
              <a:rPr lang="de-CH" i="1" dirty="0"/>
              <a:t>H= Feldstärke des angelegten Magnetfeldes</a:t>
            </a:r>
          </a:p>
          <a:p>
            <a:r>
              <a:rPr lang="de-CH" i="1" dirty="0"/>
              <a:t>M = magnetisches </a:t>
            </a:r>
            <a:r>
              <a:rPr lang="de-CH" i="1" dirty="0" smtClean="0"/>
              <a:t>Moment</a:t>
            </a:r>
          </a:p>
          <a:p>
            <a:endParaRPr lang="de-CH" i="1" dirty="0"/>
          </a:p>
          <a:p>
            <a:r>
              <a:rPr lang="de-CH" i="1" dirty="0">
                <a:latin typeface="Symbol" pitchFamily="18" charset="2"/>
              </a:rPr>
              <a:t>c</a:t>
            </a:r>
            <a:r>
              <a:rPr lang="de-CH" i="1" baseline="-25000" dirty="0"/>
              <a:t>M </a:t>
            </a:r>
            <a:r>
              <a:rPr lang="de-CH" i="1" dirty="0"/>
              <a:t>= molare magnetische Suszeptibilität</a:t>
            </a:r>
          </a:p>
          <a:p>
            <a:r>
              <a:rPr lang="de-CH" i="1" dirty="0"/>
              <a:t>C = stoffspezifische Curie Konstante </a:t>
            </a:r>
          </a:p>
          <a:p>
            <a:r>
              <a:rPr lang="de-CH" i="1" dirty="0"/>
              <a:t>T = absolute </a:t>
            </a:r>
            <a:r>
              <a:rPr lang="de-CH" i="1" dirty="0" smtClean="0"/>
              <a:t>Temperatur</a:t>
            </a:r>
            <a:endParaRPr lang="de-CH" i="1" dirty="0"/>
          </a:p>
        </p:txBody>
      </p:sp>
      <p:sp>
        <p:nvSpPr>
          <p:cNvPr id="5" name="TextBox 4"/>
          <p:cNvSpPr txBox="1"/>
          <p:nvPr/>
        </p:nvSpPr>
        <p:spPr>
          <a:xfrm>
            <a:off x="4910336" y="4797152"/>
            <a:ext cx="4233664" cy="1477328"/>
          </a:xfrm>
          <a:prstGeom prst="rect">
            <a:avLst/>
          </a:prstGeom>
          <a:noFill/>
        </p:spPr>
        <p:txBody>
          <a:bodyPr wrap="square" rtlCol="0">
            <a:spAutoFit/>
          </a:bodyPr>
          <a:lstStyle/>
          <a:p>
            <a:r>
              <a:rPr lang="de-CH" i="1" dirty="0">
                <a:latin typeface="Symbol" pitchFamily="18" charset="2"/>
              </a:rPr>
              <a:t>m</a:t>
            </a:r>
            <a:r>
              <a:rPr lang="de-CH" i="1" baseline="-25000" dirty="0"/>
              <a:t>eff</a:t>
            </a:r>
            <a:r>
              <a:rPr lang="de-CH" i="1" dirty="0"/>
              <a:t> = effektive magnetische Moment</a:t>
            </a:r>
          </a:p>
          <a:p>
            <a:r>
              <a:rPr lang="de-CH" i="1" dirty="0"/>
              <a:t>G = Landé Faktor (für ein Elektron, </a:t>
            </a:r>
            <a:r>
              <a:rPr lang="de-CH" dirty="0"/>
              <a:t>g≈2)</a:t>
            </a:r>
            <a:endParaRPr lang="de-CH" i="1" dirty="0"/>
          </a:p>
          <a:p>
            <a:r>
              <a:rPr lang="de-CH" i="1" dirty="0"/>
              <a:t>S = Spinquantenzahl (S=n/2)</a:t>
            </a:r>
          </a:p>
          <a:p>
            <a:r>
              <a:rPr lang="de-CH" i="1" dirty="0"/>
              <a:t>n = Anzahl ungepaarter Elektronen</a:t>
            </a:r>
            <a:endParaRPr lang="de-CH" dirty="0"/>
          </a:p>
          <a:p>
            <a:endParaRPr lang="de-CH" dirty="0"/>
          </a:p>
        </p:txBody>
      </p:sp>
    </p:spTree>
    <p:extLst>
      <p:ext uri="{BB962C8B-B14F-4D97-AF65-F5344CB8AC3E}">
        <p14:creationId xmlns:p14="http://schemas.microsoft.com/office/powerpoint/2010/main" val="3211692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52736"/>
          </a:xfrm>
        </p:spPr>
        <p:txBody>
          <a:bodyPr/>
          <a:lstStyle/>
          <a:p>
            <a:r>
              <a:rPr lang="de-CH" dirty="0" smtClean="0">
                <a:solidFill>
                  <a:schemeClr val="tx2"/>
                </a:solidFill>
              </a:rPr>
              <a:t>Spin und Paramagnetismus</a:t>
            </a:r>
            <a:endParaRPr lang="de-CH" dirty="0">
              <a:solidFill>
                <a:schemeClr val="tx2"/>
              </a:solidFill>
            </a:endParaRPr>
          </a:p>
        </p:txBody>
      </p:sp>
      <p:sp>
        <p:nvSpPr>
          <p:cNvPr id="3" name="Content Placeholder 2"/>
          <p:cNvSpPr>
            <a:spLocks noGrp="1"/>
          </p:cNvSpPr>
          <p:nvPr>
            <p:ph idx="1"/>
          </p:nvPr>
        </p:nvSpPr>
        <p:spPr>
          <a:xfrm>
            <a:off x="323528" y="1124744"/>
            <a:ext cx="8686800" cy="5544616"/>
          </a:xfrm>
        </p:spPr>
        <p:txBody>
          <a:bodyPr>
            <a:normAutofit/>
          </a:bodyPr>
          <a:lstStyle/>
          <a:p>
            <a:pPr lvl="0"/>
            <a:r>
              <a:rPr lang="de-CH" dirty="0"/>
              <a:t>Wird durch den Eigendrehimpuls (Spin) der Elektronen (e</a:t>
            </a:r>
            <a:r>
              <a:rPr lang="de-CH" baseline="30000" dirty="0"/>
              <a:t>-</a:t>
            </a:r>
            <a:r>
              <a:rPr lang="de-CH" dirty="0"/>
              <a:t>) verursacht</a:t>
            </a:r>
          </a:p>
          <a:p>
            <a:pPr lvl="1"/>
            <a:r>
              <a:rPr lang="de-CH" dirty="0"/>
              <a:t>Kleine Masse </a:t>
            </a:r>
            <a:r>
              <a:rPr lang="de-CH" dirty="0">
                <a:sym typeface="Wingdings" pitchFamily="2" charset="2"/>
              </a:rPr>
              <a:t> grösste Rotationsgeschwindigkeit</a:t>
            </a:r>
          </a:p>
          <a:p>
            <a:pPr lvl="1"/>
            <a:r>
              <a:rPr lang="de-CH" dirty="0">
                <a:sym typeface="Wingdings" pitchFamily="2" charset="2"/>
              </a:rPr>
              <a:t>Ladung </a:t>
            </a:r>
            <a:r>
              <a:rPr lang="de-CH" dirty="0" smtClean="0">
                <a:sym typeface="Wingdings" pitchFamily="2" charset="2"/>
              </a:rPr>
              <a:t>= Elementarladung</a:t>
            </a:r>
            <a:endParaRPr lang="de-CH" dirty="0">
              <a:sym typeface="Wingdings" pitchFamily="2" charset="2"/>
            </a:endParaRPr>
          </a:p>
          <a:p>
            <a:pPr lvl="1"/>
            <a:r>
              <a:rPr lang="de-CH" dirty="0">
                <a:sym typeface="Wingdings" pitchFamily="2" charset="2"/>
              </a:rPr>
              <a:t>Spin +</a:t>
            </a:r>
            <a:r>
              <a:rPr lang="de-CH" dirty="0"/>
              <a:t> ½</a:t>
            </a:r>
            <a:r>
              <a:rPr lang="de-CH" dirty="0">
                <a:sym typeface="Wingdings" pitchFamily="2" charset="2"/>
              </a:rPr>
              <a:t> oder -</a:t>
            </a:r>
            <a:r>
              <a:rPr lang="de-CH" dirty="0"/>
              <a:t> ½</a:t>
            </a:r>
          </a:p>
          <a:p>
            <a:pPr lvl="0"/>
            <a:r>
              <a:rPr lang="de-CH" dirty="0" smtClean="0"/>
              <a:t>Gesamtspin von doppelt besetzten Orbitalen = 0</a:t>
            </a:r>
          </a:p>
          <a:p>
            <a:pPr lvl="0"/>
            <a:endParaRPr lang="de-CH" sz="2000" i="1" dirty="0" smtClean="0"/>
          </a:p>
          <a:p>
            <a:pPr lvl="0"/>
            <a:endParaRPr lang="de-CH" sz="2000" i="1" dirty="0"/>
          </a:p>
        </p:txBody>
      </p:sp>
    </p:spTree>
    <p:extLst>
      <p:ext uri="{BB962C8B-B14F-4D97-AF65-F5344CB8AC3E}">
        <p14:creationId xmlns:p14="http://schemas.microsoft.com/office/powerpoint/2010/main" val="3954802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2998"/>
            <a:ext cx="9144000" cy="895722"/>
          </a:xfrm>
        </p:spPr>
        <p:txBody>
          <a:bodyPr>
            <a:normAutofit/>
          </a:bodyPr>
          <a:lstStyle/>
          <a:p>
            <a:r>
              <a:rPr lang="de-CH" dirty="0" smtClean="0">
                <a:solidFill>
                  <a:schemeClr val="accent1">
                    <a:lumMod val="50000"/>
                  </a:schemeClr>
                </a:solidFill>
              </a:rPr>
              <a:t>Atombau im Gymnasialunterricht...</a:t>
            </a:r>
            <a:endParaRPr lang="de-CH" dirty="0">
              <a:solidFill>
                <a:schemeClr val="accent1">
                  <a:lumMod val="50000"/>
                </a:schemeClr>
              </a:solidFill>
            </a:endParaRPr>
          </a:p>
        </p:txBody>
      </p:sp>
      <p:graphicFrame>
        <p:nvGraphicFramePr>
          <p:cNvPr id="39" name="Tabelle 38"/>
          <p:cNvGraphicFramePr>
            <a:graphicFrameLocks noGrp="1"/>
          </p:cNvGraphicFramePr>
          <p:nvPr>
            <p:extLst>
              <p:ext uri="{D42A27DB-BD31-4B8C-83A1-F6EECF244321}">
                <p14:modId xmlns:p14="http://schemas.microsoft.com/office/powerpoint/2010/main" val="435112704"/>
              </p:ext>
            </p:extLst>
          </p:nvPr>
        </p:nvGraphicFramePr>
        <p:xfrm>
          <a:off x="683568" y="1700808"/>
          <a:ext cx="4752528" cy="2376264"/>
        </p:xfrm>
        <a:graphic>
          <a:graphicData uri="http://schemas.openxmlformats.org/drawingml/2006/table">
            <a:tbl>
              <a:tblPr/>
              <a:tblGrid>
                <a:gridCol w="2160240"/>
                <a:gridCol w="1152128"/>
                <a:gridCol w="1440160"/>
              </a:tblGrid>
              <a:tr h="720080">
                <a:tc>
                  <a:txBody>
                    <a:bodyPr/>
                    <a:lstStyle/>
                    <a:p>
                      <a:pPr algn="ctr" fontAlgn="ctr"/>
                      <a:endParaRPr lang="de-CH" sz="2000" b="1" i="0" u="none" strike="noStrike" dirty="0">
                        <a:solidFill>
                          <a:srgbClr val="000000"/>
                        </a:solidFill>
                        <a:latin typeface="Calibri"/>
                      </a:endParaRPr>
                    </a:p>
                  </a:txBody>
                  <a:tcPr marL="7620" marR="7620" marT="762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de-CH" sz="1800" b="1" i="0" u="none" strike="noStrike" dirty="0" smtClean="0">
                          <a:solidFill>
                            <a:schemeClr val="accent1">
                              <a:lumMod val="50000"/>
                            </a:schemeClr>
                          </a:solidFill>
                          <a:latin typeface="Calibri"/>
                        </a:rPr>
                        <a:t>number of unpaired</a:t>
                      </a:r>
                      <a:r>
                        <a:rPr lang="de-CH" sz="1800" b="1" i="0" u="none" strike="noStrike" baseline="0" dirty="0" smtClean="0">
                          <a:solidFill>
                            <a:schemeClr val="accent1">
                              <a:lumMod val="50000"/>
                            </a:schemeClr>
                          </a:solidFill>
                          <a:latin typeface="Calibri"/>
                        </a:rPr>
                        <a:t> electrons</a:t>
                      </a:r>
                      <a:endParaRPr lang="de-CH" sz="1800" b="1" i="0" u="none" strike="noStrike" dirty="0">
                        <a:solidFill>
                          <a:schemeClr val="accent1">
                            <a:lumMod val="50000"/>
                          </a:schemeClr>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de-CH" sz="1800" b="1" i="0" u="none" strike="noStrike" dirty="0" err="1" smtClean="0">
                          <a:solidFill>
                            <a:schemeClr val="accent1">
                              <a:lumMod val="50000"/>
                            </a:schemeClr>
                          </a:solidFill>
                          <a:latin typeface="Calibri"/>
                        </a:rPr>
                        <a:t>Electron</a:t>
                      </a:r>
                      <a:r>
                        <a:rPr lang="de-CH" sz="1800" b="1" i="0" u="none" strike="noStrike" baseline="0" dirty="0" smtClean="0">
                          <a:solidFill>
                            <a:schemeClr val="accent1">
                              <a:lumMod val="50000"/>
                            </a:schemeClr>
                          </a:solidFill>
                          <a:latin typeface="Calibri"/>
                        </a:rPr>
                        <a:t> </a:t>
                      </a:r>
                      <a:r>
                        <a:rPr lang="de-CH" sz="1800" b="1" i="0" u="none" strike="noStrike" baseline="0" dirty="0" err="1" smtClean="0">
                          <a:solidFill>
                            <a:schemeClr val="accent1">
                              <a:lumMod val="50000"/>
                            </a:schemeClr>
                          </a:solidFill>
                          <a:latin typeface="Calibri"/>
                        </a:rPr>
                        <a:t>configuration</a:t>
                      </a:r>
                      <a:endParaRPr lang="de-CH" sz="1800" b="1" i="0" u="none" strike="noStrike" dirty="0">
                        <a:solidFill>
                          <a:schemeClr val="accent1">
                            <a:lumMod val="50000"/>
                          </a:schemeClr>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r>
              <a:tr h="537572">
                <a:tc>
                  <a:txBody>
                    <a:bodyPr/>
                    <a:lstStyle/>
                    <a:p>
                      <a:pPr algn="l" fontAlgn="ctr"/>
                      <a:r>
                        <a:rPr lang="de-CH" sz="2000" b="1" i="0" u="none" strike="noStrike" dirty="0" err="1" smtClean="0">
                          <a:solidFill>
                            <a:srgbClr val="000000"/>
                          </a:solidFill>
                          <a:latin typeface="Calibri"/>
                        </a:rPr>
                        <a:t>Fe</a:t>
                      </a:r>
                      <a:r>
                        <a:rPr lang="de-CH" sz="2000" b="1" i="0" u="none" strike="noStrike" dirty="0" smtClean="0">
                          <a:solidFill>
                            <a:srgbClr val="000000"/>
                          </a:solidFill>
                          <a:latin typeface="Calibri"/>
                        </a:rPr>
                        <a:t> </a:t>
                      </a:r>
                      <a:r>
                        <a:rPr lang="de-CH" sz="2000" b="1" i="0" u="none" strike="noStrike" dirty="0" err="1" smtClean="0">
                          <a:solidFill>
                            <a:srgbClr val="000000"/>
                          </a:solidFill>
                          <a:latin typeface="Calibri"/>
                        </a:rPr>
                        <a:t>atom</a:t>
                      </a:r>
                      <a:endParaRPr lang="de-CH" sz="20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CH" sz="2800" b="1" i="0" u="none" strike="noStrike" dirty="0" smtClean="0">
                          <a:solidFill>
                            <a:srgbClr val="000000"/>
                          </a:solidFill>
                          <a:latin typeface="Calibri"/>
                        </a:rPr>
                        <a:t>4</a:t>
                      </a:r>
                      <a:endParaRPr lang="de-CH" sz="28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Calibri"/>
                        </a:rPr>
                        <a:t> [Ar] 4s</a:t>
                      </a:r>
                      <a:r>
                        <a:rPr lang="de-CH" sz="1800" b="0" i="0" u="none" strike="noStrike" baseline="30000" dirty="0" smtClean="0">
                          <a:solidFill>
                            <a:srgbClr val="000000"/>
                          </a:solidFill>
                          <a:latin typeface="Calibri"/>
                        </a:rPr>
                        <a:t>2</a:t>
                      </a:r>
                      <a:r>
                        <a:rPr lang="de-CH" sz="1800" b="0" i="0" u="none" strike="noStrike" baseline="0" dirty="0" smtClean="0">
                          <a:solidFill>
                            <a:srgbClr val="000000"/>
                          </a:solidFill>
                          <a:latin typeface="Calibri"/>
                        </a:rPr>
                        <a:t> 3d</a:t>
                      </a:r>
                      <a:r>
                        <a:rPr lang="de-CH" sz="1800" b="0" i="0" u="none" strike="noStrike" baseline="30000" dirty="0" smtClean="0">
                          <a:solidFill>
                            <a:srgbClr val="000000"/>
                          </a:solidFill>
                          <a:latin typeface="Calibri"/>
                        </a:rPr>
                        <a:t>6</a:t>
                      </a:r>
                      <a:endParaRPr lang="de-CH" sz="1800" b="0" i="0" u="none" strike="noStrike" baseline="30000"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l" fontAlgn="ctr"/>
                      <a:r>
                        <a:rPr lang="de-CH" sz="2000" b="1" i="0" u="none" strike="noStrike" dirty="0" smtClean="0">
                          <a:solidFill>
                            <a:srgbClr val="000000"/>
                          </a:solidFill>
                          <a:latin typeface="Calibri"/>
                        </a:rPr>
                        <a:t>Fe</a:t>
                      </a:r>
                      <a:r>
                        <a:rPr lang="de-CH" sz="2000" b="1" i="0" u="none" strike="noStrike" baseline="30000" dirty="0" smtClean="0">
                          <a:solidFill>
                            <a:srgbClr val="000000"/>
                          </a:solidFill>
                          <a:latin typeface="Calibri"/>
                        </a:rPr>
                        <a:t>2+</a:t>
                      </a:r>
                      <a:r>
                        <a:rPr lang="de-CH" sz="2000" b="1" i="0" u="none" strike="noStrike" baseline="0" dirty="0" smtClean="0">
                          <a:solidFill>
                            <a:srgbClr val="000000"/>
                          </a:solidFill>
                          <a:latin typeface="Calibri"/>
                        </a:rPr>
                        <a:t> ion</a:t>
                      </a:r>
                      <a:endParaRPr lang="de-CH" sz="2000" b="0"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de-CH" sz="2800" b="1" i="0" u="none" strike="noStrike" dirty="0" smtClean="0">
                          <a:solidFill>
                            <a:srgbClr val="000000"/>
                          </a:solidFill>
                          <a:latin typeface="+mn-lt"/>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mn-lt"/>
                        </a:rPr>
                        <a:t> [Ar] 4s</a:t>
                      </a:r>
                      <a:r>
                        <a:rPr lang="de-CH" sz="1800" b="0" i="0" u="none" strike="noStrike" baseline="30000" dirty="0" smtClean="0">
                          <a:solidFill>
                            <a:srgbClr val="000000"/>
                          </a:solidFill>
                          <a:latin typeface="+mn-lt"/>
                        </a:rPr>
                        <a:t>0</a:t>
                      </a:r>
                      <a:r>
                        <a:rPr lang="de-CH" sz="1800" b="0" i="0" u="none" strike="noStrike" baseline="0" dirty="0" smtClean="0">
                          <a:solidFill>
                            <a:srgbClr val="000000"/>
                          </a:solidFill>
                          <a:latin typeface="+mn-lt"/>
                        </a:rPr>
                        <a:t> 3d</a:t>
                      </a:r>
                      <a:r>
                        <a:rPr lang="de-CH" sz="1800" b="0" i="0" u="none" strike="noStrike" baseline="30000" dirty="0" smtClean="0">
                          <a:solidFill>
                            <a:srgbClr val="000000"/>
                          </a:solidFill>
                          <a:latin typeface="+mn-lt"/>
                        </a:rPr>
                        <a:t>6</a:t>
                      </a:r>
                      <a:endParaRPr lang="de-CH" sz="1800" b="0" i="0" u="none" strike="noStrike" baseline="30000"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l" fontAlgn="ctr"/>
                      <a:r>
                        <a:rPr lang="de-CH" sz="2000" b="1" i="0" u="none" strike="noStrike" dirty="0" smtClean="0">
                          <a:solidFill>
                            <a:srgbClr val="000000"/>
                          </a:solidFill>
                          <a:latin typeface="Calibri"/>
                        </a:rPr>
                        <a:t>Fe</a:t>
                      </a:r>
                      <a:r>
                        <a:rPr lang="de-CH" sz="2000" b="1" i="0" u="none" strike="noStrike" baseline="30000" dirty="0" smtClean="0">
                          <a:solidFill>
                            <a:srgbClr val="000000"/>
                          </a:solidFill>
                          <a:latin typeface="Calibri"/>
                        </a:rPr>
                        <a:t>3+</a:t>
                      </a:r>
                      <a:r>
                        <a:rPr lang="de-CH" sz="2000" b="1" i="0" u="none" strike="noStrike" dirty="0" smtClean="0">
                          <a:solidFill>
                            <a:srgbClr val="000000"/>
                          </a:solidFill>
                          <a:latin typeface="Calibri"/>
                        </a:rPr>
                        <a:t> ion</a:t>
                      </a:r>
                      <a:endParaRPr lang="de-CH" sz="20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CH" sz="2800" b="1" i="0" u="none" strike="noStrike" dirty="0" smtClean="0">
                          <a:solidFill>
                            <a:srgbClr val="000000"/>
                          </a:solidFill>
                          <a:latin typeface="Calibri"/>
                        </a:rPr>
                        <a:t>5</a:t>
                      </a:r>
                      <a:endParaRPr lang="de-CH" sz="28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mn-lt"/>
                        </a:rPr>
                        <a:t> [Ar] 4s</a:t>
                      </a:r>
                      <a:r>
                        <a:rPr lang="de-CH" sz="1800" b="0" i="0" u="none" strike="noStrike" baseline="30000" dirty="0" smtClean="0">
                          <a:solidFill>
                            <a:srgbClr val="000000"/>
                          </a:solidFill>
                          <a:latin typeface="+mn-lt"/>
                        </a:rPr>
                        <a:t>0</a:t>
                      </a:r>
                      <a:r>
                        <a:rPr lang="de-CH" sz="1800" b="0" i="0" u="none" strike="noStrike" baseline="0" dirty="0" smtClean="0">
                          <a:solidFill>
                            <a:srgbClr val="000000"/>
                          </a:solidFill>
                          <a:latin typeface="+mn-lt"/>
                        </a:rPr>
                        <a:t> 3d</a:t>
                      </a:r>
                      <a:r>
                        <a:rPr lang="de-CH" sz="1800" b="0" i="0" u="none" strike="noStrike" baseline="30000" dirty="0" smtClean="0">
                          <a:solidFill>
                            <a:srgbClr val="000000"/>
                          </a:solidFill>
                          <a:latin typeface="+mn-lt"/>
                        </a:rPr>
                        <a:t>5</a:t>
                      </a:r>
                      <a:endParaRPr lang="de-CH" sz="1800" b="0"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pSp>
        <p:nvGrpSpPr>
          <p:cNvPr id="40" name="Gruppieren 39"/>
          <p:cNvGrpSpPr/>
          <p:nvPr/>
        </p:nvGrpSpPr>
        <p:grpSpPr>
          <a:xfrm>
            <a:off x="5652120" y="2564904"/>
            <a:ext cx="360040" cy="420047"/>
            <a:chOff x="2735796" y="2204864"/>
            <a:chExt cx="432048" cy="504056"/>
          </a:xfrm>
        </p:grpSpPr>
        <p:sp>
          <p:nvSpPr>
            <p:cNvPr id="41" name="Rechteck 40"/>
            <p:cNvSpPr/>
            <p:nvPr/>
          </p:nvSpPr>
          <p:spPr>
            <a:xfrm>
              <a:off x="2735796" y="2204864"/>
              <a:ext cx="432048"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2" name="Gerade Verbindung mit Pfeil 41"/>
            <p:cNvCxnSpPr/>
            <p:nvPr/>
          </p:nvCxnSpPr>
          <p:spPr>
            <a:xfrm flipV="1">
              <a:off x="2873266" y="2296511"/>
              <a:ext cx="0" cy="32076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Gerade Verbindung mit Pfeil 42"/>
            <p:cNvCxnSpPr/>
            <p:nvPr/>
          </p:nvCxnSpPr>
          <p:spPr>
            <a:xfrm>
              <a:off x="3030374" y="2296511"/>
              <a:ext cx="0" cy="32076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6" name="Rechteck 45"/>
          <p:cNvSpPr/>
          <p:nvPr/>
        </p:nvSpPr>
        <p:spPr>
          <a:xfrm>
            <a:off x="6300192" y="2564904"/>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7" name="Gerade Verbindung mit Pfeil 46"/>
          <p:cNvCxnSpPr/>
          <p:nvPr/>
        </p:nvCxnSpPr>
        <p:spPr>
          <a:xfrm flipV="1">
            <a:off x="6414750" y="2641277"/>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Gerade Verbindung mit Pfeil 47"/>
          <p:cNvCxnSpPr/>
          <p:nvPr/>
        </p:nvCxnSpPr>
        <p:spPr>
          <a:xfrm>
            <a:off x="6545674" y="2641277"/>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6732240" y="2564904"/>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1" name="Gerade Verbindung mit Pfeil 50"/>
          <p:cNvCxnSpPr/>
          <p:nvPr/>
        </p:nvCxnSpPr>
        <p:spPr>
          <a:xfrm flipV="1">
            <a:off x="6846798" y="2641277"/>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echteck 53"/>
          <p:cNvSpPr/>
          <p:nvPr/>
        </p:nvSpPr>
        <p:spPr>
          <a:xfrm>
            <a:off x="7164288" y="2564904"/>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5" name="Gerade Verbindung mit Pfeil 54"/>
          <p:cNvCxnSpPr/>
          <p:nvPr/>
        </p:nvCxnSpPr>
        <p:spPr>
          <a:xfrm flipV="1">
            <a:off x="7278846" y="2641277"/>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Rechteck 57"/>
          <p:cNvSpPr/>
          <p:nvPr/>
        </p:nvSpPr>
        <p:spPr>
          <a:xfrm>
            <a:off x="7596336" y="2564904"/>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9" name="Gerade Verbindung mit Pfeil 58"/>
          <p:cNvCxnSpPr/>
          <p:nvPr/>
        </p:nvCxnSpPr>
        <p:spPr>
          <a:xfrm flipV="1">
            <a:off x="7710894" y="2641277"/>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Rechteck 61"/>
          <p:cNvSpPr/>
          <p:nvPr/>
        </p:nvSpPr>
        <p:spPr>
          <a:xfrm>
            <a:off x="8028384" y="2564904"/>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63" name="Gerade Verbindung mit Pfeil 62"/>
          <p:cNvCxnSpPr/>
          <p:nvPr/>
        </p:nvCxnSpPr>
        <p:spPr>
          <a:xfrm flipV="1">
            <a:off x="8142942" y="2641277"/>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Textfeld 64"/>
          <p:cNvSpPr txBox="1"/>
          <p:nvPr/>
        </p:nvSpPr>
        <p:spPr>
          <a:xfrm>
            <a:off x="5580112" y="2060848"/>
            <a:ext cx="3312368" cy="461665"/>
          </a:xfrm>
          <a:prstGeom prst="rect">
            <a:avLst/>
          </a:prstGeom>
          <a:noFill/>
        </p:spPr>
        <p:txBody>
          <a:bodyPr wrap="square" rtlCol="0">
            <a:spAutoFit/>
          </a:bodyPr>
          <a:lstStyle/>
          <a:p>
            <a:pPr>
              <a:tabLst>
                <a:tab pos="177800" algn="ctr"/>
                <a:tab pos="1708150" algn="ctr"/>
              </a:tabLst>
            </a:pPr>
            <a:r>
              <a:rPr lang="de-CH" sz="2400" b="1" dirty="0" smtClean="0"/>
              <a:t>	4s	3d</a:t>
            </a:r>
            <a:endParaRPr lang="de-CH" sz="2400" b="1" dirty="0"/>
          </a:p>
        </p:txBody>
      </p:sp>
      <p:sp>
        <p:nvSpPr>
          <p:cNvPr id="67" name="Rechteck 66"/>
          <p:cNvSpPr/>
          <p:nvPr/>
        </p:nvSpPr>
        <p:spPr>
          <a:xfrm>
            <a:off x="5652120" y="3080961"/>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3" name="Rechteck 72"/>
          <p:cNvSpPr/>
          <p:nvPr/>
        </p:nvSpPr>
        <p:spPr>
          <a:xfrm>
            <a:off x="6732240" y="3080961"/>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74" name="Gerade Verbindung mit Pfeil 73"/>
          <p:cNvCxnSpPr/>
          <p:nvPr/>
        </p:nvCxnSpPr>
        <p:spPr>
          <a:xfrm flipV="1">
            <a:off x="6846798" y="315733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Rechteck 74"/>
          <p:cNvSpPr/>
          <p:nvPr/>
        </p:nvSpPr>
        <p:spPr>
          <a:xfrm>
            <a:off x="7164288" y="3080961"/>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76" name="Gerade Verbindung mit Pfeil 75"/>
          <p:cNvCxnSpPr/>
          <p:nvPr/>
        </p:nvCxnSpPr>
        <p:spPr>
          <a:xfrm flipV="1">
            <a:off x="7278846" y="315733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echteck 76"/>
          <p:cNvSpPr/>
          <p:nvPr/>
        </p:nvSpPr>
        <p:spPr>
          <a:xfrm>
            <a:off x="7596336" y="3080961"/>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78" name="Gerade Verbindung mit Pfeil 77"/>
          <p:cNvCxnSpPr/>
          <p:nvPr/>
        </p:nvCxnSpPr>
        <p:spPr>
          <a:xfrm flipV="1">
            <a:off x="7710894" y="315733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8028384" y="3080961"/>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0" name="Gerade Verbindung mit Pfeil 79"/>
          <p:cNvCxnSpPr/>
          <p:nvPr/>
        </p:nvCxnSpPr>
        <p:spPr>
          <a:xfrm flipV="1">
            <a:off x="8142942" y="315733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Rechteck 80"/>
          <p:cNvSpPr/>
          <p:nvPr/>
        </p:nvSpPr>
        <p:spPr>
          <a:xfrm>
            <a:off x="5652120" y="357301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3" name="Rechteck 82"/>
          <p:cNvSpPr/>
          <p:nvPr/>
        </p:nvSpPr>
        <p:spPr>
          <a:xfrm>
            <a:off x="6300192" y="357301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4" name="Gerade Verbindung mit Pfeil 83"/>
          <p:cNvCxnSpPr/>
          <p:nvPr/>
        </p:nvCxnSpPr>
        <p:spPr>
          <a:xfrm flipV="1">
            <a:off x="6414750" y="364938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Rechteck 84"/>
          <p:cNvSpPr/>
          <p:nvPr/>
        </p:nvSpPr>
        <p:spPr>
          <a:xfrm>
            <a:off x="6732240" y="357301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6" name="Gerade Verbindung mit Pfeil 85"/>
          <p:cNvCxnSpPr/>
          <p:nvPr/>
        </p:nvCxnSpPr>
        <p:spPr>
          <a:xfrm flipV="1">
            <a:off x="6846798" y="364938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echteck 86"/>
          <p:cNvSpPr/>
          <p:nvPr/>
        </p:nvSpPr>
        <p:spPr>
          <a:xfrm>
            <a:off x="7164288" y="357301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8" name="Gerade Verbindung mit Pfeil 87"/>
          <p:cNvCxnSpPr/>
          <p:nvPr/>
        </p:nvCxnSpPr>
        <p:spPr>
          <a:xfrm flipV="1">
            <a:off x="7278846" y="364938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9" name="Rechteck 88"/>
          <p:cNvSpPr/>
          <p:nvPr/>
        </p:nvSpPr>
        <p:spPr>
          <a:xfrm>
            <a:off x="7596336" y="357301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0" name="Gerade Verbindung mit Pfeil 89"/>
          <p:cNvCxnSpPr/>
          <p:nvPr/>
        </p:nvCxnSpPr>
        <p:spPr>
          <a:xfrm flipV="1">
            <a:off x="7710894" y="364938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Rechteck 90"/>
          <p:cNvSpPr/>
          <p:nvPr/>
        </p:nvSpPr>
        <p:spPr>
          <a:xfrm>
            <a:off x="8028384" y="357301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2" name="Gerade Verbindung mit Pfeil 91"/>
          <p:cNvCxnSpPr/>
          <p:nvPr/>
        </p:nvCxnSpPr>
        <p:spPr>
          <a:xfrm flipV="1">
            <a:off x="8142942" y="364938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4" name="Rechteck 93"/>
          <p:cNvSpPr/>
          <p:nvPr/>
        </p:nvSpPr>
        <p:spPr>
          <a:xfrm>
            <a:off x="6300192" y="3068960"/>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5" name="Gerade Verbindung mit Pfeil 94"/>
          <p:cNvCxnSpPr/>
          <p:nvPr/>
        </p:nvCxnSpPr>
        <p:spPr>
          <a:xfrm flipV="1">
            <a:off x="6414750" y="314533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Gerade Verbindung mit Pfeil 95"/>
          <p:cNvCxnSpPr/>
          <p:nvPr/>
        </p:nvCxnSpPr>
        <p:spPr>
          <a:xfrm>
            <a:off x="6545674" y="314533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086158" y="4365104"/>
            <a:ext cx="6192688" cy="1077218"/>
          </a:xfrm>
          <a:prstGeom prst="rect">
            <a:avLst/>
          </a:prstGeom>
          <a:noFill/>
        </p:spPr>
        <p:txBody>
          <a:bodyPr wrap="square" rtlCol="0">
            <a:spAutoFit/>
          </a:bodyPr>
          <a:lstStyle/>
          <a:p>
            <a:r>
              <a:rPr lang="de-CH" sz="3200" b="1" dirty="0" smtClean="0">
                <a:solidFill>
                  <a:srgbClr val="008000"/>
                </a:solidFill>
              </a:rPr>
              <a:t>Hund’sche Regel</a:t>
            </a:r>
          </a:p>
          <a:p>
            <a:r>
              <a:rPr lang="de-CH" sz="3200" b="1" dirty="0" smtClean="0">
                <a:solidFill>
                  <a:srgbClr val="FF0000"/>
                </a:solidFill>
              </a:rPr>
              <a:t>Ligandenfeld-Theorie</a:t>
            </a:r>
            <a:endParaRPr lang="en-US" sz="3200" b="1" dirty="0">
              <a:solidFill>
                <a:srgbClr val="FF0000"/>
              </a:solidFill>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9144000" cy="1143000"/>
          </a:xfrm>
        </p:spPr>
        <p:txBody>
          <a:bodyPr>
            <a:normAutofit/>
          </a:bodyPr>
          <a:lstStyle/>
          <a:p>
            <a:r>
              <a:rPr lang="de-CH" dirty="0" smtClean="0">
                <a:solidFill>
                  <a:schemeClr val="accent1">
                    <a:lumMod val="50000"/>
                  </a:schemeClr>
                </a:solidFill>
              </a:rPr>
              <a:t>Atombau im Gymnasialunterricht...</a:t>
            </a:r>
            <a:endParaRPr lang="de-CH" dirty="0">
              <a:solidFill>
                <a:schemeClr val="accent1">
                  <a:lumMod val="50000"/>
                </a:schemeClr>
              </a:solidFill>
            </a:endParaRPr>
          </a:p>
        </p:txBody>
      </p:sp>
      <p:graphicFrame>
        <p:nvGraphicFramePr>
          <p:cNvPr id="39" name="Tabelle 38"/>
          <p:cNvGraphicFramePr>
            <a:graphicFrameLocks noGrp="1"/>
          </p:cNvGraphicFramePr>
          <p:nvPr>
            <p:extLst>
              <p:ext uri="{D42A27DB-BD31-4B8C-83A1-F6EECF244321}">
                <p14:modId xmlns:p14="http://schemas.microsoft.com/office/powerpoint/2010/main" val="2239871561"/>
              </p:ext>
            </p:extLst>
          </p:nvPr>
        </p:nvGraphicFramePr>
        <p:xfrm>
          <a:off x="683568" y="1484784"/>
          <a:ext cx="4752528" cy="3384376"/>
        </p:xfrm>
        <a:graphic>
          <a:graphicData uri="http://schemas.openxmlformats.org/drawingml/2006/table">
            <a:tbl>
              <a:tblPr/>
              <a:tblGrid>
                <a:gridCol w="2160240"/>
                <a:gridCol w="1152128"/>
                <a:gridCol w="1440160"/>
              </a:tblGrid>
              <a:tr h="720080">
                <a:tc>
                  <a:txBody>
                    <a:bodyPr/>
                    <a:lstStyle/>
                    <a:p>
                      <a:pPr algn="ctr" fontAlgn="ctr"/>
                      <a:endParaRPr lang="de-CH" sz="2000" b="1" i="0" u="none" strike="noStrike" dirty="0">
                        <a:solidFill>
                          <a:srgbClr val="000000"/>
                        </a:solidFill>
                        <a:latin typeface="Calibri"/>
                      </a:endParaRPr>
                    </a:p>
                  </a:txBody>
                  <a:tcPr marL="7620" marR="7620" marT="762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de-CH" sz="1800" b="1" i="0" u="none" strike="noStrike" dirty="0" err="1" smtClean="0">
                          <a:solidFill>
                            <a:schemeClr val="accent1">
                              <a:lumMod val="50000"/>
                            </a:schemeClr>
                          </a:solidFill>
                          <a:latin typeface="Calibri"/>
                        </a:rPr>
                        <a:t>number</a:t>
                      </a:r>
                      <a:r>
                        <a:rPr lang="de-CH" sz="1800" b="1" i="0" u="none" strike="noStrike" dirty="0" smtClean="0">
                          <a:solidFill>
                            <a:schemeClr val="accent1">
                              <a:lumMod val="50000"/>
                            </a:schemeClr>
                          </a:solidFill>
                          <a:latin typeface="Calibri"/>
                        </a:rPr>
                        <a:t> </a:t>
                      </a:r>
                      <a:r>
                        <a:rPr lang="de-CH" sz="1800" b="1" i="0" u="none" strike="noStrike" dirty="0" err="1" smtClean="0">
                          <a:solidFill>
                            <a:schemeClr val="accent1">
                              <a:lumMod val="50000"/>
                            </a:schemeClr>
                          </a:solidFill>
                          <a:latin typeface="Calibri"/>
                        </a:rPr>
                        <a:t>of</a:t>
                      </a:r>
                      <a:r>
                        <a:rPr lang="de-CH" sz="1800" b="1" i="0" u="none" strike="noStrike" dirty="0" smtClean="0">
                          <a:solidFill>
                            <a:schemeClr val="accent1">
                              <a:lumMod val="50000"/>
                            </a:schemeClr>
                          </a:solidFill>
                          <a:latin typeface="Calibri"/>
                        </a:rPr>
                        <a:t> </a:t>
                      </a:r>
                      <a:r>
                        <a:rPr lang="de-CH" sz="1800" b="1" i="0" u="none" strike="noStrike" dirty="0" err="1" smtClean="0">
                          <a:solidFill>
                            <a:schemeClr val="accent1">
                              <a:lumMod val="50000"/>
                            </a:schemeClr>
                          </a:solidFill>
                          <a:latin typeface="Calibri"/>
                        </a:rPr>
                        <a:t>unpaired</a:t>
                      </a:r>
                      <a:r>
                        <a:rPr lang="de-CH" sz="1800" b="1" i="0" u="none" strike="noStrike" baseline="0" dirty="0" smtClean="0">
                          <a:solidFill>
                            <a:schemeClr val="accent1">
                              <a:lumMod val="50000"/>
                            </a:schemeClr>
                          </a:solidFill>
                          <a:latin typeface="Calibri"/>
                        </a:rPr>
                        <a:t> </a:t>
                      </a:r>
                      <a:r>
                        <a:rPr lang="de-CH" sz="1800" b="1" i="0" u="none" strike="noStrike" baseline="0" dirty="0" err="1" smtClean="0">
                          <a:solidFill>
                            <a:schemeClr val="accent1">
                              <a:lumMod val="50000"/>
                            </a:schemeClr>
                          </a:solidFill>
                          <a:latin typeface="Calibri"/>
                        </a:rPr>
                        <a:t>electrons</a:t>
                      </a:r>
                      <a:endParaRPr lang="de-CH" sz="1800" b="1" i="0" u="none" strike="noStrike" dirty="0">
                        <a:solidFill>
                          <a:schemeClr val="accent1">
                            <a:lumMod val="50000"/>
                          </a:schemeClr>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de-CH" sz="1800" b="1" i="0" u="none" strike="noStrike" dirty="0" err="1" smtClean="0">
                          <a:solidFill>
                            <a:schemeClr val="accent1">
                              <a:lumMod val="50000"/>
                            </a:schemeClr>
                          </a:solidFill>
                          <a:latin typeface="Calibri"/>
                        </a:rPr>
                        <a:t>Electron</a:t>
                      </a:r>
                      <a:r>
                        <a:rPr lang="de-CH" sz="1800" b="1" i="0" u="none" strike="noStrike" baseline="0" dirty="0" smtClean="0">
                          <a:solidFill>
                            <a:schemeClr val="accent1">
                              <a:lumMod val="50000"/>
                            </a:schemeClr>
                          </a:solidFill>
                          <a:latin typeface="Calibri"/>
                        </a:rPr>
                        <a:t> </a:t>
                      </a:r>
                      <a:r>
                        <a:rPr lang="de-CH" sz="1800" b="1" i="0" u="none" strike="noStrike" baseline="0" dirty="0" err="1" smtClean="0">
                          <a:solidFill>
                            <a:schemeClr val="accent1">
                              <a:lumMod val="50000"/>
                            </a:schemeClr>
                          </a:solidFill>
                          <a:latin typeface="Calibri"/>
                        </a:rPr>
                        <a:t>configuration</a:t>
                      </a:r>
                      <a:endParaRPr lang="de-CH" sz="1800" b="1" i="0" u="none" strike="noStrike" dirty="0">
                        <a:solidFill>
                          <a:schemeClr val="accent1">
                            <a:lumMod val="50000"/>
                          </a:schemeClr>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r>
              <a:tr h="537572">
                <a:tc>
                  <a:txBody>
                    <a:bodyPr/>
                    <a:lstStyle/>
                    <a:p>
                      <a:pPr algn="l" fontAlgn="ctr"/>
                      <a:r>
                        <a:rPr lang="de-CH" sz="2000" b="1" i="0" u="none" strike="noStrike" dirty="0" err="1" smtClean="0">
                          <a:solidFill>
                            <a:srgbClr val="000000"/>
                          </a:solidFill>
                          <a:latin typeface="Calibri"/>
                        </a:rPr>
                        <a:t>Fe</a:t>
                      </a:r>
                      <a:r>
                        <a:rPr lang="de-CH" sz="2000" b="1" i="0" u="none" strike="noStrike" dirty="0" smtClean="0">
                          <a:solidFill>
                            <a:srgbClr val="000000"/>
                          </a:solidFill>
                          <a:latin typeface="Calibri"/>
                        </a:rPr>
                        <a:t> </a:t>
                      </a:r>
                      <a:r>
                        <a:rPr lang="de-CH" sz="2000" b="1" i="0" u="none" strike="noStrike" dirty="0" err="1" smtClean="0">
                          <a:solidFill>
                            <a:srgbClr val="000000"/>
                          </a:solidFill>
                          <a:latin typeface="Calibri"/>
                        </a:rPr>
                        <a:t>atom</a:t>
                      </a:r>
                      <a:endParaRPr lang="de-CH" sz="20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CH" sz="2800" b="1" i="0" u="none" strike="noStrike" dirty="0" smtClean="0">
                          <a:solidFill>
                            <a:srgbClr val="000000"/>
                          </a:solidFill>
                          <a:latin typeface="Calibri"/>
                        </a:rPr>
                        <a:t>4</a:t>
                      </a:r>
                      <a:endParaRPr lang="de-CH" sz="28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Calibri"/>
                        </a:rPr>
                        <a:t> [Ar] 4s</a:t>
                      </a:r>
                      <a:r>
                        <a:rPr lang="de-CH" sz="1800" b="0" i="0" u="none" strike="noStrike" baseline="30000" dirty="0" smtClean="0">
                          <a:solidFill>
                            <a:srgbClr val="000000"/>
                          </a:solidFill>
                          <a:latin typeface="Calibri"/>
                        </a:rPr>
                        <a:t>2</a:t>
                      </a:r>
                      <a:r>
                        <a:rPr lang="de-CH" sz="1800" b="0" i="0" u="none" strike="noStrike" baseline="0" dirty="0" smtClean="0">
                          <a:solidFill>
                            <a:srgbClr val="000000"/>
                          </a:solidFill>
                          <a:latin typeface="Calibri"/>
                        </a:rPr>
                        <a:t> 3d</a:t>
                      </a:r>
                      <a:r>
                        <a:rPr lang="de-CH" sz="1800" b="0" i="0" u="none" strike="noStrike" baseline="30000" dirty="0" smtClean="0">
                          <a:solidFill>
                            <a:srgbClr val="000000"/>
                          </a:solidFill>
                          <a:latin typeface="Calibri"/>
                        </a:rPr>
                        <a:t>6</a:t>
                      </a:r>
                      <a:endParaRPr lang="de-CH" sz="1800" b="0" i="0" u="none" strike="noStrike" baseline="30000"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l" fontAlgn="ctr"/>
                      <a:r>
                        <a:rPr lang="de-CH" sz="2000" b="1" i="0" u="none" strike="noStrike" dirty="0" smtClean="0">
                          <a:solidFill>
                            <a:srgbClr val="000000"/>
                          </a:solidFill>
                          <a:latin typeface="Calibri"/>
                        </a:rPr>
                        <a:t>Fe</a:t>
                      </a:r>
                      <a:r>
                        <a:rPr lang="de-CH" sz="2000" b="1" i="0" u="none" strike="noStrike" baseline="30000" dirty="0" smtClean="0">
                          <a:solidFill>
                            <a:srgbClr val="000000"/>
                          </a:solidFill>
                          <a:latin typeface="Calibri"/>
                        </a:rPr>
                        <a:t>2+</a:t>
                      </a:r>
                      <a:r>
                        <a:rPr lang="de-CH" sz="2000" b="1" i="0" u="none" strike="noStrike" baseline="0" dirty="0" smtClean="0">
                          <a:solidFill>
                            <a:srgbClr val="000000"/>
                          </a:solidFill>
                          <a:latin typeface="Calibri"/>
                        </a:rPr>
                        <a:t> </a:t>
                      </a:r>
                      <a:r>
                        <a:rPr lang="de-CH" sz="2000" b="1" i="0" u="none" strike="noStrike" baseline="0" dirty="0" err="1" smtClean="0">
                          <a:solidFill>
                            <a:srgbClr val="000000"/>
                          </a:solidFill>
                          <a:latin typeface="Calibri"/>
                        </a:rPr>
                        <a:t>ion</a:t>
                      </a:r>
                      <a:r>
                        <a:rPr lang="de-CH" sz="2000" b="1" i="0" u="none" strike="noStrike" baseline="0" dirty="0" smtClean="0">
                          <a:solidFill>
                            <a:srgbClr val="000000"/>
                          </a:solidFill>
                          <a:latin typeface="Calibri"/>
                        </a:rPr>
                        <a:t>    </a:t>
                      </a:r>
                      <a:r>
                        <a:rPr lang="de-CH" sz="1600" b="0" i="0" u="none" strike="noStrike" baseline="0" dirty="0" smtClean="0">
                          <a:solidFill>
                            <a:srgbClr val="000000"/>
                          </a:solidFill>
                          <a:latin typeface="Calibri"/>
                        </a:rPr>
                        <a:t>(</a:t>
                      </a:r>
                      <a:r>
                        <a:rPr lang="de-CH" sz="1600" b="0" i="0" u="none" strike="noStrike" baseline="0" dirty="0" err="1" smtClean="0">
                          <a:solidFill>
                            <a:srgbClr val="000000"/>
                          </a:solidFill>
                          <a:latin typeface="Calibri"/>
                        </a:rPr>
                        <a:t>high</a:t>
                      </a:r>
                      <a:r>
                        <a:rPr lang="de-CH" sz="1600" b="0" i="0" u="none" strike="noStrike" baseline="0" dirty="0" smtClean="0">
                          <a:solidFill>
                            <a:srgbClr val="000000"/>
                          </a:solidFill>
                          <a:latin typeface="Calibri"/>
                        </a:rPr>
                        <a:t> </a:t>
                      </a:r>
                      <a:r>
                        <a:rPr lang="de-CH" sz="1600" b="0" i="0" u="none" strike="noStrike" baseline="0" dirty="0" err="1" smtClean="0">
                          <a:solidFill>
                            <a:srgbClr val="000000"/>
                          </a:solidFill>
                          <a:latin typeface="Calibri"/>
                        </a:rPr>
                        <a:t>spin</a:t>
                      </a:r>
                      <a:r>
                        <a:rPr lang="de-CH" sz="1600" b="0" i="0" u="none" strike="noStrike" baseline="0" dirty="0" smtClean="0">
                          <a:solidFill>
                            <a:srgbClr val="000000"/>
                          </a:solidFill>
                          <a:latin typeface="Calibri"/>
                        </a:rPr>
                        <a:t>)</a:t>
                      </a:r>
                      <a:endParaRPr lang="de-CH" sz="2000" b="0"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de-CH" sz="2800" b="1" i="0" u="none" strike="noStrike" dirty="0" smtClean="0">
                          <a:solidFill>
                            <a:srgbClr val="000000"/>
                          </a:solidFill>
                          <a:latin typeface="+mn-lt"/>
                        </a:rPr>
                        <a:t>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mn-lt"/>
                        </a:rPr>
                        <a:t> [Ar] 4s</a:t>
                      </a:r>
                      <a:r>
                        <a:rPr lang="de-CH" sz="1800" b="0" i="0" u="none" strike="noStrike" baseline="30000" dirty="0" smtClean="0">
                          <a:solidFill>
                            <a:srgbClr val="000000"/>
                          </a:solidFill>
                          <a:latin typeface="+mn-lt"/>
                        </a:rPr>
                        <a:t>0</a:t>
                      </a:r>
                      <a:r>
                        <a:rPr lang="de-CH" sz="1800" b="0" i="0" u="none" strike="noStrike" baseline="0" dirty="0" smtClean="0">
                          <a:solidFill>
                            <a:srgbClr val="000000"/>
                          </a:solidFill>
                          <a:latin typeface="+mn-lt"/>
                        </a:rPr>
                        <a:t> 3d</a:t>
                      </a:r>
                      <a:r>
                        <a:rPr lang="de-CH" sz="1800" b="0" i="0" u="none" strike="noStrike" baseline="30000" dirty="0" smtClean="0">
                          <a:solidFill>
                            <a:srgbClr val="000000"/>
                          </a:solidFill>
                          <a:latin typeface="+mn-lt"/>
                        </a:rPr>
                        <a:t>6</a:t>
                      </a:r>
                      <a:endParaRPr lang="de-CH" sz="1800" b="0" i="0" u="none" strike="noStrike" baseline="30000"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l" fontAlgn="ctr"/>
                      <a:r>
                        <a:rPr lang="de-CH" sz="2000" b="1" i="0" u="none" strike="noStrike" dirty="0" smtClean="0">
                          <a:solidFill>
                            <a:srgbClr val="000000"/>
                          </a:solidFill>
                          <a:latin typeface="Calibri"/>
                        </a:rPr>
                        <a:t>Fe</a:t>
                      </a:r>
                      <a:r>
                        <a:rPr lang="de-CH" sz="2000" b="1" i="0" u="none" strike="noStrike" baseline="30000" dirty="0" smtClean="0">
                          <a:solidFill>
                            <a:srgbClr val="000000"/>
                          </a:solidFill>
                          <a:latin typeface="Calibri"/>
                        </a:rPr>
                        <a:t>3+</a:t>
                      </a:r>
                      <a:r>
                        <a:rPr lang="de-CH" sz="2000" b="1" i="0" u="none" strike="noStrike" dirty="0" smtClean="0">
                          <a:solidFill>
                            <a:srgbClr val="000000"/>
                          </a:solidFill>
                          <a:latin typeface="Calibri"/>
                        </a:rPr>
                        <a:t> </a:t>
                      </a:r>
                      <a:r>
                        <a:rPr lang="de-CH" sz="2000" b="1" i="0" u="none" strike="noStrike" dirty="0" err="1" smtClean="0">
                          <a:solidFill>
                            <a:srgbClr val="000000"/>
                          </a:solidFill>
                          <a:latin typeface="Calibri"/>
                        </a:rPr>
                        <a:t>ion</a:t>
                      </a:r>
                      <a:r>
                        <a:rPr lang="de-CH" sz="2000" b="1" i="0" u="none" strike="noStrike" baseline="0" dirty="0" smtClean="0">
                          <a:solidFill>
                            <a:srgbClr val="000000"/>
                          </a:solidFill>
                          <a:latin typeface="+mn-lt"/>
                        </a:rPr>
                        <a:t>    </a:t>
                      </a:r>
                      <a:r>
                        <a:rPr lang="de-CH" sz="1600" b="0" i="0" u="none" strike="noStrike" baseline="0" dirty="0" smtClean="0">
                          <a:solidFill>
                            <a:srgbClr val="000000"/>
                          </a:solidFill>
                          <a:latin typeface="+mn-lt"/>
                        </a:rPr>
                        <a:t>(</a:t>
                      </a:r>
                      <a:r>
                        <a:rPr lang="de-CH" sz="1600" b="0" i="0" u="none" strike="noStrike" baseline="0" dirty="0" err="1" smtClean="0">
                          <a:solidFill>
                            <a:srgbClr val="000000"/>
                          </a:solidFill>
                          <a:latin typeface="+mn-lt"/>
                        </a:rPr>
                        <a:t>highspin</a:t>
                      </a:r>
                      <a:r>
                        <a:rPr lang="de-CH" sz="1600" b="0" i="0" u="none" strike="noStrike" baseline="0" dirty="0" smtClean="0">
                          <a:solidFill>
                            <a:srgbClr val="000000"/>
                          </a:solidFill>
                          <a:latin typeface="+mn-lt"/>
                        </a:rPr>
                        <a:t>)</a:t>
                      </a:r>
                      <a:endParaRPr lang="de-CH" sz="20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CH" sz="2800" b="1" i="0" u="none" strike="noStrike" dirty="0" smtClean="0">
                          <a:solidFill>
                            <a:srgbClr val="000000"/>
                          </a:solidFill>
                          <a:latin typeface="Calibri"/>
                        </a:rPr>
                        <a:t>5</a:t>
                      </a:r>
                      <a:endParaRPr lang="de-CH" sz="28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mn-lt"/>
                        </a:rPr>
                        <a:t> [Ar] 4s</a:t>
                      </a:r>
                      <a:r>
                        <a:rPr lang="de-CH" sz="1800" b="0" i="0" u="none" strike="noStrike" baseline="30000" dirty="0" smtClean="0">
                          <a:solidFill>
                            <a:srgbClr val="000000"/>
                          </a:solidFill>
                          <a:latin typeface="+mn-lt"/>
                        </a:rPr>
                        <a:t>0</a:t>
                      </a:r>
                      <a:r>
                        <a:rPr lang="de-CH" sz="1800" b="0" i="0" u="none" strike="noStrike" baseline="0" dirty="0" smtClean="0">
                          <a:solidFill>
                            <a:srgbClr val="000000"/>
                          </a:solidFill>
                          <a:latin typeface="+mn-lt"/>
                        </a:rPr>
                        <a:t> 3d</a:t>
                      </a:r>
                      <a:r>
                        <a:rPr lang="de-CH" sz="1800" b="0" i="0" u="none" strike="noStrike" baseline="30000" dirty="0" smtClean="0">
                          <a:solidFill>
                            <a:srgbClr val="000000"/>
                          </a:solidFill>
                          <a:latin typeface="+mn-lt"/>
                        </a:rPr>
                        <a:t>5</a:t>
                      </a:r>
                      <a:endParaRPr lang="de-CH" sz="1800" b="0"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l" fontAlgn="ctr"/>
                      <a:r>
                        <a:rPr lang="de-CH" sz="2000" b="1" i="0" u="none" strike="noStrike" dirty="0" smtClean="0">
                          <a:solidFill>
                            <a:srgbClr val="000000"/>
                          </a:solidFill>
                          <a:latin typeface="Calibri"/>
                        </a:rPr>
                        <a:t>Fe</a:t>
                      </a:r>
                      <a:r>
                        <a:rPr lang="de-CH" sz="2000" b="1" i="0" u="none" strike="noStrike" baseline="30000" dirty="0" smtClean="0">
                          <a:solidFill>
                            <a:srgbClr val="000000"/>
                          </a:solidFill>
                          <a:latin typeface="Calibri"/>
                        </a:rPr>
                        <a:t>2+</a:t>
                      </a:r>
                      <a:r>
                        <a:rPr lang="de-CH" sz="2000" b="1" i="0" u="none" strike="noStrike" baseline="0" dirty="0" smtClean="0">
                          <a:solidFill>
                            <a:srgbClr val="000000"/>
                          </a:solidFill>
                          <a:latin typeface="Calibri"/>
                        </a:rPr>
                        <a:t> </a:t>
                      </a:r>
                      <a:r>
                        <a:rPr lang="de-CH" sz="2000" b="1" i="0" u="none" strike="noStrike" baseline="0" dirty="0" err="1" smtClean="0">
                          <a:solidFill>
                            <a:srgbClr val="000000"/>
                          </a:solidFill>
                          <a:latin typeface="Calibri"/>
                        </a:rPr>
                        <a:t>ion</a:t>
                      </a:r>
                      <a:r>
                        <a:rPr lang="de-CH" sz="2000" b="1" i="0" u="none" strike="noStrike" baseline="0" dirty="0" smtClean="0">
                          <a:solidFill>
                            <a:srgbClr val="000000"/>
                          </a:solidFill>
                          <a:latin typeface="Calibri"/>
                        </a:rPr>
                        <a:t>    </a:t>
                      </a:r>
                      <a:r>
                        <a:rPr lang="de-CH" sz="1600" b="0" i="0" u="none" strike="noStrike" baseline="0" dirty="0" smtClean="0">
                          <a:solidFill>
                            <a:srgbClr val="000000"/>
                          </a:solidFill>
                          <a:latin typeface="Calibri"/>
                        </a:rPr>
                        <a:t>(</a:t>
                      </a:r>
                      <a:r>
                        <a:rPr lang="de-CH" sz="1600" b="0" i="0" u="none" strike="noStrike" baseline="0" dirty="0" err="1" smtClean="0">
                          <a:solidFill>
                            <a:srgbClr val="000000"/>
                          </a:solidFill>
                          <a:latin typeface="Calibri"/>
                        </a:rPr>
                        <a:t>low</a:t>
                      </a:r>
                      <a:r>
                        <a:rPr lang="de-CH" sz="1600" b="0" i="0" u="none" strike="noStrike" baseline="0" dirty="0" smtClean="0">
                          <a:solidFill>
                            <a:srgbClr val="000000"/>
                          </a:solidFill>
                          <a:latin typeface="Calibri"/>
                        </a:rPr>
                        <a:t> </a:t>
                      </a:r>
                      <a:r>
                        <a:rPr lang="de-CH" sz="1600" b="0" i="0" u="none" strike="noStrike" baseline="0" dirty="0" err="1" smtClean="0">
                          <a:solidFill>
                            <a:srgbClr val="000000"/>
                          </a:solidFill>
                          <a:latin typeface="Calibri"/>
                        </a:rPr>
                        <a:t>spin</a:t>
                      </a:r>
                      <a:r>
                        <a:rPr lang="de-CH" sz="1600" b="0" i="0" u="none" strike="noStrike" baseline="0" dirty="0" smtClean="0">
                          <a:solidFill>
                            <a:srgbClr val="000000"/>
                          </a:solidFill>
                          <a:latin typeface="Calibri"/>
                        </a:rPr>
                        <a:t>)</a:t>
                      </a:r>
                      <a:endParaRPr lang="de-CH" sz="2000" b="0"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CH" sz="2800" b="1" i="0" u="none" strike="noStrike" dirty="0" smtClean="0">
                          <a:solidFill>
                            <a:srgbClr val="000000"/>
                          </a:solidFill>
                          <a:latin typeface="Calibri"/>
                        </a:rPr>
                        <a:t>0</a:t>
                      </a:r>
                      <a:endParaRPr lang="de-CH" sz="28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mn-lt"/>
                        </a:rPr>
                        <a:t> [Ar] 4s</a:t>
                      </a:r>
                      <a:r>
                        <a:rPr lang="de-CH" sz="1800" b="0" i="0" u="none" strike="noStrike" baseline="30000" dirty="0" smtClean="0">
                          <a:solidFill>
                            <a:srgbClr val="000000"/>
                          </a:solidFill>
                          <a:latin typeface="+mn-lt"/>
                        </a:rPr>
                        <a:t>0</a:t>
                      </a:r>
                      <a:r>
                        <a:rPr lang="de-CH" sz="1800" b="0" i="0" u="none" strike="noStrike" baseline="0" dirty="0" smtClean="0">
                          <a:solidFill>
                            <a:srgbClr val="000000"/>
                          </a:solidFill>
                          <a:latin typeface="+mn-lt"/>
                        </a:rPr>
                        <a:t> 3d</a:t>
                      </a:r>
                      <a:r>
                        <a:rPr lang="de-CH" sz="1800" b="0" i="0" u="none" strike="noStrike" baseline="30000" dirty="0" smtClean="0">
                          <a:solidFill>
                            <a:srgbClr val="000000"/>
                          </a:solidFill>
                          <a:latin typeface="+mn-lt"/>
                        </a:rPr>
                        <a:t>6</a:t>
                      </a:r>
                      <a:endParaRPr lang="de-CH" sz="1800" b="0" i="0" u="none" strike="noStrike" baseline="30000"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l" fontAlgn="ctr"/>
                      <a:r>
                        <a:rPr lang="de-CH" sz="2000" b="1" i="0" u="none" strike="noStrike" dirty="0" smtClean="0">
                          <a:solidFill>
                            <a:srgbClr val="000000"/>
                          </a:solidFill>
                          <a:latin typeface="Calibri"/>
                        </a:rPr>
                        <a:t>Fe</a:t>
                      </a:r>
                      <a:r>
                        <a:rPr lang="de-CH" sz="2000" b="1" i="0" u="none" strike="noStrike" baseline="30000" dirty="0" smtClean="0">
                          <a:solidFill>
                            <a:srgbClr val="000000"/>
                          </a:solidFill>
                          <a:latin typeface="Calibri"/>
                        </a:rPr>
                        <a:t>3+</a:t>
                      </a:r>
                      <a:r>
                        <a:rPr lang="de-CH" sz="2000" b="1" i="0" u="none" strike="noStrike" dirty="0" smtClean="0">
                          <a:solidFill>
                            <a:srgbClr val="000000"/>
                          </a:solidFill>
                          <a:latin typeface="Calibri"/>
                        </a:rPr>
                        <a:t> </a:t>
                      </a:r>
                      <a:r>
                        <a:rPr lang="de-CH" sz="2000" b="1" i="0" u="none" strike="noStrike" dirty="0" err="1" smtClean="0">
                          <a:solidFill>
                            <a:srgbClr val="000000"/>
                          </a:solidFill>
                          <a:latin typeface="Calibri"/>
                        </a:rPr>
                        <a:t>ion</a:t>
                      </a:r>
                      <a:r>
                        <a:rPr lang="de-CH" sz="2000" b="1" i="0" u="none" strike="noStrike" baseline="0" dirty="0" smtClean="0">
                          <a:solidFill>
                            <a:srgbClr val="000000"/>
                          </a:solidFill>
                          <a:latin typeface="+mn-lt"/>
                        </a:rPr>
                        <a:t>    </a:t>
                      </a:r>
                      <a:r>
                        <a:rPr lang="de-CH" sz="1600" b="0" i="0" u="none" strike="noStrike" baseline="0" dirty="0" smtClean="0">
                          <a:solidFill>
                            <a:srgbClr val="000000"/>
                          </a:solidFill>
                          <a:latin typeface="+mn-lt"/>
                        </a:rPr>
                        <a:t>(</a:t>
                      </a:r>
                      <a:r>
                        <a:rPr lang="de-CH" sz="1600" b="0" i="0" u="none" strike="noStrike" baseline="0" dirty="0" err="1" smtClean="0">
                          <a:solidFill>
                            <a:srgbClr val="000000"/>
                          </a:solidFill>
                          <a:latin typeface="+mn-lt"/>
                        </a:rPr>
                        <a:t>low</a:t>
                      </a:r>
                      <a:r>
                        <a:rPr lang="de-CH" sz="1600" b="0" i="0" u="none" strike="noStrike" baseline="0" dirty="0" smtClean="0">
                          <a:solidFill>
                            <a:srgbClr val="000000"/>
                          </a:solidFill>
                          <a:latin typeface="+mn-lt"/>
                        </a:rPr>
                        <a:t> </a:t>
                      </a:r>
                      <a:r>
                        <a:rPr lang="de-CH" sz="1600" b="0" i="0" u="none" strike="noStrike" baseline="0" dirty="0" err="1" smtClean="0">
                          <a:solidFill>
                            <a:srgbClr val="000000"/>
                          </a:solidFill>
                          <a:latin typeface="+mn-lt"/>
                        </a:rPr>
                        <a:t>spin</a:t>
                      </a:r>
                      <a:r>
                        <a:rPr lang="de-CH" sz="1600" b="0" i="0" u="none" strike="noStrike" baseline="0" dirty="0" smtClean="0">
                          <a:solidFill>
                            <a:srgbClr val="000000"/>
                          </a:solidFill>
                          <a:latin typeface="+mn-lt"/>
                        </a:rPr>
                        <a:t>)</a:t>
                      </a:r>
                      <a:endParaRPr lang="de-CH" sz="20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CH" sz="2800" b="1" i="0" u="none" strike="noStrike" dirty="0" smtClean="0">
                          <a:solidFill>
                            <a:srgbClr val="000000"/>
                          </a:solidFill>
                          <a:latin typeface="Calibri"/>
                        </a:rPr>
                        <a:t>1</a:t>
                      </a:r>
                      <a:endParaRPr lang="de-CH" sz="2800" b="1"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CH" sz="1800" b="0" i="0" u="none" strike="noStrike" dirty="0" smtClean="0">
                          <a:solidFill>
                            <a:srgbClr val="000000"/>
                          </a:solidFill>
                          <a:latin typeface="+mn-lt"/>
                        </a:rPr>
                        <a:t> [Ar] 4s</a:t>
                      </a:r>
                      <a:r>
                        <a:rPr lang="de-CH" sz="1800" b="0" i="0" u="none" strike="noStrike" baseline="30000" dirty="0" smtClean="0">
                          <a:solidFill>
                            <a:srgbClr val="000000"/>
                          </a:solidFill>
                          <a:latin typeface="+mn-lt"/>
                        </a:rPr>
                        <a:t>0</a:t>
                      </a:r>
                      <a:r>
                        <a:rPr lang="de-CH" sz="1800" b="0" i="0" u="none" strike="noStrike" baseline="0" dirty="0" smtClean="0">
                          <a:solidFill>
                            <a:srgbClr val="000000"/>
                          </a:solidFill>
                          <a:latin typeface="+mn-lt"/>
                        </a:rPr>
                        <a:t> 3d</a:t>
                      </a:r>
                      <a:r>
                        <a:rPr lang="de-CH" sz="1800" b="0" i="0" u="none" strike="noStrike" baseline="30000" dirty="0" smtClean="0">
                          <a:solidFill>
                            <a:srgbClr val="000000"/>
                          </a:solidFill>
                          <a:latin typeface="+mn-lt"/>
                        </a:rPr>
                        <a:t>5</a:t>
                      </a:r>
                      <a:endParaRPr lang="de-CH" sz="1800" b="0" i="0" u="none" strike="noStrike" dirty="0">
                        <a:solidFill>
                          <a:srgbClr val="000000"/>
                        </a:solidFill>
                        <a:latin typeface="Calibri"/>
                      </a:endParaRP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pSp>
        <p:nvGrpSpPr>
          <p:cNvPr id="40" name="Gruppieren 39"/>
          <p:cNvGrpSpPr/>
          <p:nvPr/>
        </p:nvGrpSpPr>
        <p:grpSpPr>
          <a:xfrm>
            <a:off x="5652120" y="2348880"/>
            <a:ext cx="360040" cy="420047"/>
            <a:chOff x="2735796" y="2204864"/>
            <a:chExt cx="432048" cy="504056"/>
          </a:xfrm>
        </p:grpSpPr>
        <p:sp>
          <p:nvSpPr>
            <p:cNvPr id="41" name="Rechteck 40"/>
            <p:cNvSpPr/>
            <p:nvPr/>
          </p:nvSpPr>
          <p:spPr>
            <a:xfrm>
              <a:off x="2735796" y="2204864"/>
              <a:ext cx="432048"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2" name="Gerade Verbindung mit Pfeil 41"/>
            <p:cNvCxnSpPr/>
            <p:nvPr/>
          </p:nvCxnSpPr>
          <p:spPr>
            <a:xfrm flipV="1">
              <a:off x="2873266" y="2296511"/>
              <a:ext cx="0" cy="32076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3" name="Gerade Verbindung mit Pfeil 42"/>
            <p:cNvCxnSpPr/>
            <p:nvPr/>
          </p:nvCxnSpPr>
          <p:spPr>
            <a:xfrm>
              <a:off x="3030374" y="2296511"/>
              <a:ext cx="0" cy="32076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46" name="Rechteck 45"/>
          <p:cNvSpPr/>
          <p:nvPr/>
        </p:nvSpPr>
        <p:spPr>
          <a:xfrm>
            <a:off x="6300192" y="2348880"/>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47" name="Gerade Verbindung mit Pfeil 46"/>
          <p:cNvCxnSpPr/>
          <p:nvPr/>
        </p:nvCxnSpPr>
        <p:spPr>
          <a:xfrm flipV="1">
            <a:off x="6414750" y="242525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Gerade Verbindung mit Pfeil 47"/>
          <p:cNvCxnSpPr/>
          <p:nvPr/>
        </p:nvCxnSpPr>
        <p:spPr>
          <a:xfrm>
            <a:off x="6545674" y="242525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6732240" y="2348880"/>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1" name="Gerade Verbindung mit Pfeil 50"/>
          <p:cNvCxnSpPr/>
          <p:nvPr/>
        </p:nvCxnSpPr>
        <p:spPr>
          <a:xfrm flipV="1">
            <a:off x="6846798" y="242525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echteck 53"/>
          <p:cNvSpPr/>
          <p:nvPr/>
        </p:nvSpPr>
        <p:spPr>
          <a:xfrm>
            <a:off x="7164288" y="2348880"/>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5" name="Gerade Verbindung mit Pfeil 54"/>
          <p:cNvCxnSpPr/>
          <p:nvPr/>
        </p:nvCxnSpPr>
        <p:spPr>
          <a:xfrm flipV="1">
            <a:off x="7278846" y="242525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Rechteck 57"/>
          <p:cNvSpPr/>
          <p:nvPr/>
        </p:nvSpPr>
        <p:spPr>
          <a:xfrm>
            <a:off x="7596336" y="2348880"/>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59" name="Gerade Verbindung mit Pfeil 58"/>
          <p:cNvCxnSpPr/>
          <p:nvPr/>
        </p:nvCxnSpPr>
        <p:spPr>
          <a:xfrm flipV="1">
            <a:off x="7710894" y="242525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2" name="Rechteck 61"/>
          <p:cNvSpPr/>
          <p:nvPr/>
        </p:nvSpPr>
        <p:spPr>
          <a:xfrm>
            <a:off x="8028384" y="2348880"/>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63" name="Gerade Verbindung mit Pfeil 62"/>
          <p:cNvCxnSpPr/>
          <p:nvPr/>
        </p:nvCxnSpPr>
        <p:spPr>
          <a:xfrm flipV="1">
            <a:off x="8142942" y="2425253"/>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5" name="Textfeld 64"/>
          <p:cNvSpPr txBox="1"/>
          <p:nvPr/>
        </p:nvSpPr>
        <p:spPr>
          <a:xfrm>
            <a:off x="5580112" y="1844824"/>
            <a:ext cx="3312368" cy="461665"/>
          </a:xfrm>
          <a:prstGeom prst="rect">
            <a:avLst/>
          </a:prstGeom>
          <a:noFill/>
        </p:spPr>
        <p:txBody>
          <a:bodyPr wrap="square" rtlCol="0">
            <a:spAutoFit/>
          </a:bodyPr>
          <a:lstStyle/>
          <a:p>
            <a:pPr>
              <a:tabLst>
                <a:tab pos="177800" algn="ctr"/>
                <a:tab pos="1708150" algn="ctr"/>
              </a:tabLst>
            </a:pPr>
            <a:r>
              <a:rPr lang="de-CH" sz="2400" b="1" dirty="0" smtClean="0"/>
              <a:t>	4s	3d</a:t>
            </a:r>
            <a:endParaRPr lang="de-CH" sz="2400" b="1" dirty="0"/>
          </a:p>
        </p:txBody>
      </p:sp>
      <p:sp>
        <p:nvSpPr>
          <p:cNvPr id="67" name="Rechteck 66"/>
          <p:cNvSpPr/>
          <p:nvPr/>
        </p:nvSpPr>
        <p:spPr>
          <a:xfrm>
            <a:off x="5652120" y="286493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3" name="Rechteck 72"/>
          <p:cNvSpPr/>
          <p:nvPr/>
        </p:nvSpPr>
        <p:spPr>
          <a:xfrm>
            <a:off x="6732240" y="286493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74" name="Gerade Verbindung mit Pfeil 73"/>
          <p:cNvCxnSpPr/>
          <p:nvPr/>
        </p:nvCxnSpPr>
        <p:spPr>
          <a:xfrm flipV="1">
            <a:off x="6846798" y="2941310"/>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Rechteck 74"/>
          <p:cNvSpPr/>
          <p:nvPr/>
        </p:nvSpPr>
        <p:spPr>
          <a:xfrm>
            <a:off x="7164288" y="286493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76" name="Gerade Verbindung mit Pfeil 75"/>
          <p:cNvCxnSpPr/>
          <p:nvPr/>
        </p:nvCxnSpPr>
        <p:spPr>
          <a:xfrm flipV="1">
            <a:off x="7278846" y="2941310"/>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7" name="Rechteck 76"/>
          <p:cNvSpPr/>
          <p:nvPr/>
        </p:nvSpPr>
        <p:spPr>
          <a:xfrm>
            <a:off x="7596336" y="286493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78" name="Gerade Verbindung mit Pfeil 77"/>
          <p:cNvCxnSpPr/>
          <p:nvPr/>
        </p:nvCxnSpPr>
        <p:spPr>
          <a:xfrm flipV="1">
            <a:off x="7710894" y="2941310"/>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8028384" y="286493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0" name="Gerade Verbindung mit Pfeil 79"/>
          <p:cNvCxnSpPr/>
          <p:nvPr/>
        </p:nvCxnSpPr>
        <p:spPr>
          <a:xfrm flipV="1">
            <a:off x="8142942" y="2941310"/>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Rechteck 80"/>
          <p:cNvSpPr/>
          <p:nvPr/>
        </p:nvSpPr>
        <p:spPr>
          <a:xfrm>
            <a:off x="5652120" y="335699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3" name="Rechteck 82"/>
          <p:cNvSpPr/>
          <p:nvPr/>
        </p:nvSpPr>
        <p:spPr>
          <a:xfrm>
            <a:off x="6300192" y="335699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4" name="Gerade Verbindung mit Pfeil 83"/>
          <p:cNvCxnSpPr/>
          <p:nvPr/>
        </p:nvCxnSpPr>
        <p:spPr>
          <a:xfrm flipV="1">
            <a:off x="6414750" y="343336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5" name="Rechteck 84"/>
          <p:cNvSpPr/>
          <p:nvPr/>
        </p:nvSpPr>
        <p:spPr>
          <a:xfrm>
            <a:off x="6732240" y="335699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6" name="Gerade Verbindung mit Pfeil 85"/>
          <p:cNvCxnSpPr/>
          <p:nvPr/>
        </p:nvCxnSpPr>
        <p:spPr>
          <a:xfrm flipV="1">
            <a:off x="6846798" y="343336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Rechteck 86"/>
          <p:cNvSpPr/>
          <p:nvPr/>
        </p:nvSpPr>
        <p:spPr>
          <a:xfrm>
            <a:off x="7164288" y="335699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88" name="Gerade Verbindung mit Pfeil 87"/>
          <p:cNvCxnSpPr/>
          <p:nvPr/>
        </p:nvCxnSpPr>
        <p:spPr>
          <a:xfrm flipV="1">
            <a:off x="7278846" y="343336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9" name="Rechteck 88"/>
          <p:cNvSpPr/>
          <p:nvPr/>
        </p:nvSpPr>
        <p:spPr>
          <a:xfrm>
            <a:off x="7596336" y="335699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0" name="Gerade Verbindung mit Pfeil 89"/>
          <p:cNvCxnSpPr/>
          <p:nvPr/>
        </p:nvCxnSpPr>
        <p:spPr>
          <a:xfrm flipV="1">
            <a:off x="7710894" y="343336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1" name="Rechteck 90"/>
          <p:cNvSpPr/>
          <p:nvPr/>
        </p:nvSpPr>
        <p:spPr>
          <a:xfrm>
            <a:off x="8028384" y="335699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2" name="Gerade Verbindung mit Pfeil 91"/>
          <p:cNvCxnSpPr/>
          <p:nvPr/>
        </p:nvCxnSpPr>
        <p:spPr>
          <a:xfrm flipV="1">
            <a:off x="8142942" y="343336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4" name="Rechteck 93"/>
          <p:cNvSpPr/>
          <p:nvPr/>
        </p:nvSpPr>
        <p:spPr>
          <a:xfrm>
            <a:off x="6300192" y="285293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95" name="Gerade Verbindung mit Pfeil 94"/>
          <p:cNvCxnSpPr/>
          <p:nvPr/>
        </p:nvCxnSpPr>
        <p:spPr>
          <a:xfrm flipV="1">
            <a:off x="6414750" y="292930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6" name="Gerade Verbindung mit Pfeil 95"/>
          <p:cNvCxnSpPr/>
          <p:nvPr/>
        </p:nvCxnSpPr>
        <p:spPr>
          <a:xfrm>
            <a:off x="6545674" y="292930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3" name="Rechteck 92"/>
          <p:cNvSpPr/>
          <p:nvPr/>
        </p:nvSpPr>
        <p:spPr>
          <a:xfrm>
            <a:off x="5652120" y="3957058"/>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16" name="Rechteck 115"/>
          <p:cNvSpPr/>
          <p:nvPr/>
        </p:nvSpPr>
        <p:spPr>
          <a:xfrm>
            <a:off x="5652120" y="4449113"/>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4" name="Rechteck 163"/>
          <p:cNvSpPr/>
          <p:nvPr/>
        </p:nvSpPr>
        <p:spPr>
          <a:xfrm>
            <a:off x="6300192" y="394505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65" name="Gerade Verbindung mit Pfeil 164"/>
          <p:cNvCxnSpPr/>
          <p:nvPr/>
        </p:nvCxnSpPr>
        <p:spPr>
          <a:xfrm flipV="1">
            <a:off x="6414750" y="4021430"/>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6" name="Gerade Verbindung mit Pfeil 165"/>
          <p:cNvCxnSpPr/>
          <p:nvPr/>
        </p:nvCxnSpPr>
        <p:spPr>
          <a:xfrm>
            <a:off x="6545674" y="4021430"/>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7" name="Rechteck 166"/>
          <p:cNvSpPr/>
          <p:nvPr/>
        </p:nvSpPr>
        <p:spPr>
          <a:xfrm>
            <a:off x="6732240" y="393305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68" name="Gerade Verbindung mit Pfeil 167"/>
          <p:cNvCxnSpPr/>
          <p:nvPr/>
        </p:nvCxnSpPr>
        <p:spPr>
          <a:xfrm flipV="1">
            <a:off x="6846798" y="400942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9" name="Gerade Verbindung mit Pfeil 168"/>
          <p:cNvCxnSpPr/>
          <p:nvPr/>
        </p:nvCxnSpPr>
        <p:spPr>
          <a:xfrm>
            <a:off x="6977722" y="400942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0" name="Rechteck 169"/>
          <p:cNvSpPr/>
          <p:nvPr/>
        </p:nvSpPr>
        <p:spPr>
          <a:xfrm>
            <a:off x="7164288" y="3933056"/>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1" name="Gerade Verbindung mit Pfeil 170"/>
          <p:cNvCxnSpPr/>
          <p:nvPr/>
        </p:nvCxnSpPr>
        <p:spPr>
          <a:xfrm flipV="1">
            <a:off x="7278846" y="400942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2" name="Gerade Verbindung mit Pfeil 171"/>
          <p:cNvCxnSpPr/>
          <p:nvPr/>
        </p:nvCxnSpPr>
        <p:spPr>
          <a:xfrm>
            <a:off x="7409770" y="4009429"/>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6" name="Rechteck 175"/>
          <p:cNvSpPr/>
          <p:nvPr/>
        </p:nvSpPr>
        <p:spPr>
          <a:xfrm>
            <a:off x="6300192" y="4449113"/>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7" name="Gerade Verbindung mit Pfeil 176"/>
          <p:cNvCxnSpPr/>
          <p:nvPr/>
        </p:nvCxnSpPr>
        <p:spPr>
          <a:xfrm flipV="1">
            <a:off x="6414750" y="452548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8" name="Gerade Verbindung mit Pfeil 177"/>
          <p:cNvCxnSpPr/>
          <p:nvPr/>
        </p:nvCxnSpPr>
        <p:spPr>
          <a:xfrm>
            <a:off x="6545674" y="452548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9" name="Rechteck 178"/>
          <p:cNvSpPr/>
          <p:nvPr/>
        </p:nvSpPr>
        <p:spPr>
          <a:xfrm>
            <a:off x="6732240" y="4449113"/>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80" name="Gerade Verbindung mit Pfeil 179"/>
          <p:cNvCxnSpPr/>
          <p:nvPr/>
        </p:nvCxnSpPr>
        <p:spPr>
          <a:xfrm flipV="1">
            <a:off x="6846798" y="452548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1" name="Gerade Verbindung mit Pfeil 180"/>
          <p:cNvCxnSpPr/>
          <p:nvPr/>
        </p:nvCxnSpPr>
        <p:spPr>
          <a:xfrm>
            <a:off x="6977722" y="452548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1" name="Rechteck 190"/>
          <p:cNvSpPr/>
          <p:nvPr/>
        </p:nvSpPr>
        <p:spPr>
          <a:xfrm>
            <a:off x="7596336" y="394505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2" name="Rechteck 191"/>
          <p:cNvSpPr/>
          <p:nvPr/>
        </p:nvSpPr>
        <p:spPr>
          <a:xfrm>
            <a:off x="8028384" y="3945057"/>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3" name="Rechteck 192"/>
          <p:cNvSpPr/>
          <p:nvPr/>
        </p:nvSpPr>
        <p:spPr>
          <a:xfrm>
            <a:off x="7164288" y="4437112"/>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94" name="Gerade Verbindung mit Pfeil 193"/>
          <p:cNvCxnSpPr/>
          <p:nvPr/>
        </p:nvCxnSpPr>
        <p:spPr>
          <a:xfrm flipV="1">
            <a:off x="7278846" y="451348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5" name="Rechteck 194"/>
          <p:cNvSpPr/>
          <p:nvPr/>
        </p:nvSpPr>
        <p:spPr>
          <a:xfrm>
            <a:off x="7596336" y="4449113"/>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96" name="Rechteck 195"/>
          <p:cNvSpPr/>
          <p:nvPr/>
        </p:nvSpPr>
        <p:spPr>
          <a:xfrm>
            <a:off x="8028384" y="4449113"/>
            <a:ext cx="360040" cy="42004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6" name="TextBox 65"/>
          <p:cNvSpPr txBox="1"/>
          <p:nvPr/>
        </p:nvSpPr>
        <p:spPr>
          <a:xfrm>
            <a:off x="1086158" y="5442322"/>
            <a:ext cx="6192688" cy="1077218"/>
          </a:xfrm>
          <a:prstGeom prst="rect">
            <a:avLst/>
          </a:prstGeom>
          <a:noFill/>
        </p:spPr>
        <p:txBody>
          <a:bodyPr wrap="square" rtlCol="0">
            <a:spAutoFit/>
          </a:bodyPr>
          <a:lstStyle/>
          <a:p>
            <a:r>
              <a:rPr lang="de-CH" sz="3200" b="1" dirty="0" smtClean="0">
                <a:solidFill>
                  <a:srgbClr val="008000"/>
                </a:solidFill>
              </a:rPr>
              <a:t>Hund’sche Regel</a:t>
            </a:r>
          </a:p>
          <a:p>
            <a:r>
              <a:rPr lang="de-CH" sz="3200" b="1" dirty="0" smtClean="0">
                <a:solidFill>
                  <a:srgbClr val="008000"/>
                </a:solidFill>
              </a:rPr>
              <a:t>Ligandenfeld-Theorie</a:t>
            </a:r>
            <a:endParaRPr lang="en-US" sz="3200" b="1" dirty="0">
              <a:solidFill>
                <a:srgbClr val="008000"/>
              </a:solidFill>
            </a:endParaRPr>
          </a:p>
        </p:txBody>
      </p:sp>
    </p:spTree>
    <p:extLst>
      <p:ext uri="{BB962C8B-B14F-4D97-AF65-F5344CB8AC3E}">
        <p14:creationId xmlns:p14="http://schemas.microsoft.com/office/powerpoint/2010/main" val="120354564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905"/>
            <a:ext cx="9144000" cy="894815"/>
          </a:xfrm>
        </p:spPr>
        <p:txBody>
          <a:bodyPr>
            <a:normAutofit fontScale="90000"/>
          </a:bodyPr>
          <a:lstStyle/>
          <a:p>
            <a:r>
              <a:rPr lang="de-CH" dirty="0" smtClean="0">
                <a:solidFill>
                  <a:schemeClr val="tx2"/>
                </a:solidFill>
              </a:rPr>
              <a:t>Ligandenfeldeffekt des d-Orbitals von Fe</a:t>
            </a:r>
            <a:r>
              <a:rPr lang="de-CH" baseline="30000" dirty="0" smtClean="0">
                <a:solidFill>
                  <a:schemeClr val="tx2"/>
                </a:solidFill>
              </a:rPr>
              <a:t>2+</a:t>
            </a:r>
            <a:endParaRPr lang="de-CH" baseline="30000" dirty="0">
              <a:solidFill>
                <a:schemeClr val="tx2"/>
              </a:solidFill>
            </a:endParaRPr>
          </a:p>
        </p:txBody>
      </p:sp>
      <p:cxnSp>
        <p:nvCxnSpPr>
          <p:cNvPr id="66" name="Gerade Verbindung mit Pfeil 73"/>
          <p:cNvCxnSpPr/>
          <p:nvPr/>
        </p:nvCxnSpPr>
        <p:spPr>
          <a:xfrm flipV="1">
            <a:off x="1623190"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Gerade Verbindung mit Pfeil 75"/>
          <p:cNvCxnSpPr/>
          <p:nvPr/>
        </p:nvCxnSpPr>
        <p:spPr>
          <a:xfrm flipV="1">
            <a:off x="2157011"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Gerade Verbindung mit Pfeil 77"/>
          <p:cNvCxnSpPr/>
          <p:nvPr/>
        </p:nvCxnSpPr>
        <p:spPr>
          <a:xfrm flipV="1">
            <a:off x="2690832"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Gerade Verbindung mit Pfeil 79"/>
          <p:cNvCxnSpPr/>
          <p:nvPr/>
        </p:nvCxnSpPr>
        <p:spPr>
          <a:xfrm flipV="1">
            <a:off x="3224653"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Gerade Verbindung mit Pfeil 94"/>
          <p:cNvCxnSpPr/>
          <p:nvPr/>
        </p:nvCxnSpPr>
        <p:spPr>
          <a:xfrm flipV="1">
            <a:off x="1089369" y="2233298"/>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Gerade Verbindung mit Pfeil 95"/>
          <p:cNvCxnSpPr/>
          <p:nvPr/>
        </p:nvCxnSpPr>
        <p:spPr>
          <a:xfrm>
            <a:off x="1283487" y="2233298"/>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3064506"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2" name="Rectangle 101"/>
          <p:cNvSpPr/>
          <p:nvPr/>
        </p:nvSpPr>
        <p:spPr>
          <a:xfrm>
            <a:off x="2530686"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3" name="Rectangle 102"/>
          <p:cNvSpPr/>
          <p:nvPr/>
        </p:nvSpPr>
        <p:spPr>
          <a:xfrm>
            <a:off x="1996865"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4" name="Rectangle 103"/>
          <p:cNvSpPr/>
          <p:nvPr/>
        </p:nvSpPr>
        <p:spPr>
          <a:xfrm>
            <a:off x="1443633"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5" name="Rectangle 104"/>
          <p:cNvSpPr/>
          <p:nvPr/>
        </p:nvSpPr>
        <p:spPr>
          <a:xfrm>
            <a:off x="909812"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09" name="Gerade Verbindung mit Pfeil 94"/>
          <p:cNvCxnSpPr/>
          <p:nvPr/>
        </p:nvCxnSpPr>
        <p:spPr>
          <a:xfrm flipV="1">
            <a:off x="4466817"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0" name="Gerade Verbindung mit Pfeil 95"/>
          <p:cNvCxnSpPr/>
          <p:nvPr/>
        </p:nvCxnSpPr>
        <p:spPr>
          <a:xfrm>
            <a:off x="4660934"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287259" y="2771440"/>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12" name="Gerade Verbindung mit Pfeil 94"/>
          <p:cNvCxnSpPr/>
          <p:nvPr/>
        </p:nvCxnSpPr>
        <p:spPr>
          <a:xfrm flipV="1">
            <a:off x="5000637"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4821080" y="2771440"/>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15" name="Gerade Verbindung mit Pfeil 94"/>
          <p:cNvCxnSpPr/>
          <p:nvPr/>
        </p:nvCxnSpPr>
        <p:spPr>
          <a:xfrm flipV="1">
            <a:off x="5534458"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5354901" y="2771440"/>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18" name="Gerade Verbindung mit Pfeil 77"/>
          <p:cNvCxnSpPr/>
          <p:nvPr/>
        </p:nvCxnSpPr>
        <p:spPr>
          <a:xfrm flipV="1">
            <a:off x="4437365" y="1217160"/>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9" name="Gerade Verbindung mit Pfeil 79"/>
          <p:cNvCxnSpPr/>
          <p:nvPr/>
        </p:nvCxnSpPr>
        <p:spPr>
          <a:xfrm flipV="1">
            <a:off x="4971186" y="1217160"/>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4811039" y="1124744"/>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1" name="Rectangle 120"/>
          <p:cNvSpPr/>
          <p:nvPr/>
        </p:nvSpPr>
        <p:spPr>
          <a:xfrm>
            <a:off x="4277218" y="1124744"/>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22" name="Straight Connector 121"/>
          <p:cNvCxnSpPr>
            <a:stCxn id="101" idx="3"/>
            <a:endCxn id="121" idx="1"/>
          </p:cNvCxnSpPr>
          <p:nvPr/>
        </p:nvCxnSpPr>
        <p:spPr>
          <a:xfrm flipV="1">
            <a:off x="3617738" y="1415337"/>
            <a:ext cx="659480" cy="103228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111" idx="1"/>
          </p:cNvCxnSpPr>
          <p:nvPr/>
        </p:nvCxnSpPr>
        <p:spPr>
          <a:xfrm flipH="1" flipV="1">
            <a:off x="3617738" y="2447619"/>
            <a:ext cx="669521" cy="61441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3617738" y="2421155"/>
            <a:ext cx="2814175" cy="807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960" name="Straight Connector 40959"/>
          <p:cNvCxnSpPr>
            <a:stCxn id="120" idx="3"/>
          </p:cNvCxnSpPr>
          <p:nvPr/>
        </p:nvCxnSpPr>
        <p:spPr>
          <a:xfrm>
            <a:off x="5364271" y="1415337"/>
            <a:ext cx="18149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963" name="Straight Connector 40962"/>
          <p:cNvCxnSpPr>
            <a:stCxn id="117" idx="3"/>
          </p:cNvCxnSpPr>
          <p:nvPr/>
        </p:nvCxnSpPr>
        <p:spPr>
          <a:xfrm>
            <a:off x="5908133" y="3062034"/>
            <a:ext cx="12711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965" name="Straight Arrow Connector 40964"/>
          <p:cNvCxnSpPr/>
          <p:nvPr/>
        </p:nvCxnSpPr>
        <p:spPr>
          <a:xfrm>
            <a:off x="6218385" y="1396946"/>
            <a:ext cx="0" cy="101613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967" name="Straight Arrow Connector 40966"/>
          <p:cNvCxnSpPr/>
          <p:nvPr/>
        </p:nvCxnSpPr>
        <p:spPr>
          <a:xfrm>
            <a:off x="6218385" y="2421155"/>
            <a:ext cx="0" cy="64087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972" name="Straight Arrow Connector 40971"/>
          <p:cNvCxnSpPr/>
          <p:nvPr/>
        </p:nvCxnSpPr>
        <p:spPr>
          <a:xfrm>
            <a:off x="7072498" y="1415337"/>
            <a:ext cx="0" cy="164669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0973" name="TextBox 40972"/>
          <p:cNvSpPr txBox="1"/>
          <p:nvPr/>
        </p:nvSpPr>
        <p:spPr>
          <a:xfrm>
            <a:off x="6155297" y="1609066"/>
            <a:ext cx="1023965" cy="400109"/>
          </a:xfrm>
          <a:prstGeom prst="rect">
            <a:avLst/>
          </a:prstGeom>
          <a:noFill/>
        </p:spPr>
        <p:txBody>
          <a:bodyPr wrap="square" rtlCol="0">
            <a:spAutoFit/>
          </a:bodyPr>
          <a:lstStyle/>
          <a:p>
            <a:r>
              <a:rPr lang="de-CH" sz="2000" i="1" dirty="0" smtClean="0"/>
              <a:t>6 Dq</a:t>
            </a:r>
            <a:endParaRPr lang="de-CH" sz="2000" i="1" dirty="0"/>
          </a:p>
        </p:txBody>
      </p:sp>
      <p:sp>
        <p:nvSpPr>
          <p:cNvPr id="142" name="TextBox 141"/>
          <p:cNvSpPr txBox="1"/>
          <p:nvPr/>
        </p:nvSpPr>
        <p:spPr>
          <a:xfrm>
            <a:off x="6155297" y="2480847"/>
            <a:ext cx="1023965" cy="400109"/>
          </a:xfrm>
          <a:prstGeom prst="rect">
            <a:avLst/>
          </a:prstGeom>
          <a:noFill/>
        </p:spPr>
        <p:txBody>
          <a:bodyPr wrap="square" rtlCol="0">
            <a:spAutoFit/>
          </a:bodyPr>
          <a:lstStyle/>
          <a:p>
            <a:r>
              <a:rPr lang="de-CH" sz="2000" i="1" dirty="0" smtClean="0"/>
              <a:t>4 Dq</a:t>
            </a:r>
            <a:endParaRPr lang="de-CH" sz="2000" i="1" dirty="0"/>
          </a:p>
        </p:txBody>
      </p:sp>
      <p:sp>
        <p:nvSpPr>
          <p:cNvPr id="143" name="TextBox 142"/>
          <p:cNvSpPr txBox="1"/>
          <p:nvPr/>
        </p:nvSpPr>
        <p:spPr>
          <a:xfrm>
            <a:off x="7179262" y="2060722"/>
            <a:ext cx="1281170" cy="400109"/>
          </a:xfrm>
          <a:prstGeom prst="rect">
            <a:avLst/>
          </a:prstGeom>
          <a:noFill/>
        </p:spPr>
        <p:txBody>
          <a:bodyPr wrap="square" rtlCol="0">
            <a:spAutoFit/>
          </a:bodyPr>
          <a:lstStyle/>
          <a:p>
            <a:r>
              <a:rPr lang="de-CH" sz="2000" i="1" dirty="0" smtClean="0"/>
              <a:t>10 Dq</a:t>
            </a:r>
            <a:endParaRPr lang="de-CH" sz="2000" i="1" dirty="0"/>
          </a:p>
        </p:txBody>
      </p:sp>
      <p:sp>
        <p:nvSpPr>
          <p:cNvPr id="144" name="TextBox 143"/>
          <p:cNvSpPr txBox="1"/>
          <p:nvPr/>
        </p:nvSpPr>
        <p:spPr>
          <a:xfrm>
            <a:off x="7194070" y="1192387"/>
            <a:ext cx="864096" cy="523220"/>
          </a:xfrm>
          <a:prstGeom prst="rect">
            <a:avLst/>
          </a:prstGeom>
          <a:noFill/>
        </p:spPr>
        <p:txBody>
          <a:bodyPr wrap="square" rtlCol="0">
            <a:spAutoFit/>
          </a:bodyPr>
          <a:lstStyle/>
          <a:p>
            <a:r>
              <a:rPr lang="de-CH" sz="2800" dirty="0" smtClean="0"/>
              <a:t>e</a:t>
            </a:r>
            <a:r>
              <a:rPr lang="de-CH" sz="2800" baseline="-25000" dirty="0" smtClean="0"/>
              <a:t>g</a:t>
            </a:r>
            <a:endParaRPr lang="de-CH" sz="2800" baseline="-25000" dirty="0"/>
          </a:p>
        </p:txBody>
      </p:sp>
      <p:sp>
        <p:nvSpPr>
          <p:cNvPr id="145" name="TextBox 144"/>
          <p:cNvSpPr txBox="1"/>
          <p:nvPr/>
        </p:nvSpPr>
        <p:spPr>
          <a:xfrm>
            <a:off x="7194070" y="2813470"/>
            <a:ext cx="864096" cy="523220"/>
          </a:xfrm>
          <a:prstGeom prst="rect">
            <a:avLst/>
          </a:prstGeom>
          <a:noFill/>
        </p:spPr>
        <p:txBody>
          <a:bodyPr wrap="square" rtlCol="0">
            <a:spAutoFit/>
          </a:bodyPr>
          <a:lstStyle/>
          <a:p>
            <a:r>
              <a:rPr lang="de-CH" sz="2800" dirty="0" smtClean="0"/>
              <a:t>t</a:t>
            </a:r>
            <a:r>
              <a:rPr lang="de-CH" sz="2800" baseline="-25000" dirty="0" smtClean="0"/>
              <a:t>2g</a:t>
            </a:r>
            <a:endParaRPr lang="de-CH" sz="2800" baseline="-25000" dirty="0"/>
          </a:p>
        </p:txBody>
      </p:sp>
      <mc:AlternateContent xmlns:mc="http://schemas.openxmlformats.org/markup-compatibility/2006" xmlns:a14="http://schemas.microsoft.com/office/drawing/2010/main">
        <mc:Choice Requires="a14">
          <p:sp>
            <p:nvSpPr>
              <p:cNvPr id="40975" name="TextBox 40974"/>
              <p:cNvSpPr txBox="1"/>
              <p:nvPr/>
            </p:nvSpPr>
            <p:spPr>
              <a:xfrm>
                <a:off x="4153315" y="1687644"/>
                <a:ext cx="694870" cy="4644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𝑧</m:t>
                              </m:r>
                            </m:e>
                            <m:sup>
                              <m:r>
                                <a:rPr lang="de-CH" sz="2400" b="0" i="1" smtClean="0">
                                  <a:latin typeface="Cambria Math"/>
                                </a:rPr>
                                <m:t>2</m:t>
                              </m:r>
                            </m:sup>
                          </m:sSup>
                        </m:sub>
                      </m:sSub>
                    </m:oMath>
                  </m:oMathPara>
                </a14:m>
                <a:endParaRPr lang="de-CH" sz="2400" dirty="0"/>
              </a:p>
            </p:txBody>
          </p:sp>
        </mc:Choice>
        <mc:Fallback xmlns="">
          <p:sp>
            <p:nvSpPr>
              <p:cNvPr id="40975" name="TextBox 40974"/>
              <p:cNvSpPr txBox="1">
                <a:spLocks noRot="1" noChangeAspect="1" noMove="1" noResize="1" noEditPoints="1" noAdjustHandles="1" noChangeArrowheads="1" noChangeShapeType="1" noTextEdit="1"/>
              </p:cNvSpPr>
              <p:nvPr/>
            </p:nvSpPr>
            <p:spPr>
              <a:xfrm>
                <a:off x="4153315" y="1687644"/>
                <a:ext cx="694870" cy="464423"/>
              </a:xfrm>
              <a:prstGeom prst="rect">
                <a:avLst/>
              </a:prstGeom>
              <a:blipFill rotWithShape="1">
                <a:blip r:embed="rId4"/>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49" name="TextBox 148"/>
              <p:cNvSpPr txBox="1"/>
              <p:nvPr/>
            </p:nvSpPr>
            <p:spPr>
              <a:xfrm>
                <a:off x="4788024" y="1692860"/>
                <a:ext cx="1142429" cy="5076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𝑥</m:t>
                              </m:r>
                            </m:e>
                            <m:sup>
                              <m:r>
                                <a:rPr lang="de-CH" sz="2400" b="0" i="1" smtClean="0">
                                  <a:latin typeface="Cambria Math"/>
                                </a:rPr>
                                <m:t>2</m:t>
                              </m:r>
                            </m:sup>
                          </m:sSup>
                          <m:r>
                            <a:rPr lang="de-CH" sz="2400" b="0" i="1" smtClean="0">
                              <a:latin typeface="Cambria Math"/>
                            </a:rPr>
                            <m:t>−</m:t>
                          </m:r>
                          <m:sSup>
                            <m:sSupPr>
                              <m:ctrlPr>
                                <a:rPr lang="de-CH" sz="2400" b="0" i="1" smtClean="0">
                                  <a:latin typeface="Cambria Math"/>
                                </a:rPr>
                              </m:ctrlPr>
                            </m:sSupPr>
                            <m:e>
                              <m:r>
                                <a:rPr lang="de-CH" sz="2400" b="0" i="1" smtClean="0">
                                  <a:latin typeface="Cambria Math"/>
                                </a:rPr>
                                <m:t>𝑦</m:t>
                              </m:r>
                            </m:e>
                            <m:sup>
                              <m:r>
                                <a:rPr lang="de-CH" sz="2400" b="0" i="1" smtClean="0">
                                  <a:latin typeface="Cambria Math"/>
                                </a:rPr>
                                <m:t>2</m:t>
                              </m:r>
                            </m:sup>
                          </m:sSup>
                        </m:sub>
                      </m:sSub>
                    </m:oMath>
                  </m:oMathPara>
                </a14:m>
                <a:endParaRPr lang="de-CH" sz="2400" dirty="0"/>
              </a:p>
            </p:txBody>
          </p:sp>
        </mc:Choice>
        <mc:Fallback xmlns="">
          <p:sp>
            <p:nvSpPr>
              <p:cNvPr id="149" name="TextBox 148"/>
              <p:cNvSpPr txBox="1">
                <a:spLocks noRot="1" noChangeAspect="1" noMove="1" noResize="1" noEditPoints="1" noAdjustHandles="1" noChangeArrowheads="1" noChangeShapeType="1" noTextEdit="1"/>
              </p:cNvSpPr>
              <p:nvPr/>
            </p:nvSpPr>
            <p:spPr>
              <a:xfrm>
                <a:off x="4788024" y="1692860"/>
                <a:ext cx="1142429" cy="507639"/>
              </a:xfrm>
              <a:prstGeom prst="rect">
                <a:avLst/>
              </a:prstGeom>
              <a:blipFill rotWithShape="1">
                <a:blip r:embed="rId5"/>
                <a:stretch>
                  <a:fillRect b="-4819"/>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0" name="TextBox 149"/>
              <p:cNvSpPr txBox="1"/>
              <p:nvPr/>
            </p:nvSpPr>
            <p:spPr>
              <a:xfrm>
                <a:off x="4816531" y="3284984"/>
                <a:ext cx="725455"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𝑥𝑦</m:t>
                          </m:r>
                        </m:sub>
                      </m:sSub>
                    </m:oMath>
                  </m:oMathPara>
                </a14:m>
                <a:endParaRPr lang="de-CH" sz="2400" dirty="0"/>
              </a:p>
            </p:txBody>
          </p:sp>
        </mc:Choice>
        <mc:Fallback xmlns="">
          <p:sp>
            <p:nvSpPr>
              <p:cNvPr id="150" name="TextBox 149"/>
              <p:cNvSpPr txBox="1">
                <a:spLocks noRot="1" noChangeAspect="1" noMove="1" noResize="1" noEditPoints="1" noAdjustHandles="1" noChangeArrowheads="1" noChangeShapeType="1" noTextEdit="1"/>
              </p:cNvSpPr>
              <p:nvPr/>
            </p:nvSpPr>
            <p:spPr>
              <a:xfrm>
                <a:off x="4816531" y="3284984"/>
                <a:ext cx="725455" cy="490840"/>
              </a:xfrm>
              <a:prstGeom prst="rect">
                <a:avLst/>
              </a:prstGeom>
              <a:blipFill rotWithShape="1">
                <a:blip r:embed="rId6"/>
                <a:stretch>
                  <a:fillRect b="-6250"/>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5364088" y="3284984"/>
                <a:ext cx="70089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𝑥𝑧</m:t>
                          </m:r>
                        </m:sub>
                      </m:sSub>
                    </m:oMath>
                  </m:oMathPara>
                </a14:m>
                <a:endParaRPr lang="de-CH" sz="2400" dirty="0"/>
              </a:p>
            </p:txBody>
          </p:sp>
        </mc:Choice>
        <mc:Fallback xmlns="">
          <p:sp>
            <p:nvSpPr>
              <p:cNvPr id="151" name="TextBox 150"/>
              <p:cNvSpPr txBox="1">
                <a:spLocks noRot="1" noChangeAspect="1" noMove="1" noResize="1" noEditPoints="1" noAdjustHandles="1" noChangeArrowheads="1" noChangeShapeType="1" noTextEdit="1"/>
              </p:cNvSpPr>
              <p:nvPr/>
            </p:nvSpPr>
            <p:spPr>
              <a:xfrm>
                <a:off x="5364088" y="3284984"/>
                <a:ext cx="700898" cy="461665"/>
              </a:xfrm>
              <a:prstGeom prst="rect">
                <a:avLst/>
              </a:prstGeom>
              <a:blipFill rotWithShape="1">
                <a:blip r:embed="rId7"/>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2" name="TextBox 151"/>
              <p:cNvSpPr txBox="1"/>
              <p:nvPr/>
            </p:nvSpPr>
            <p:spPr>
              <a:xfrm>
                <a:off x="4278975" y="3284984"/>
                <a:ext cx="710516"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𝑦𝑧</m:t>
                          </m:r>
                        </m:sub>
                      </m:sSub>
                    </m:oMath>
                  </m:oMathPara>
                </a14:m>
                <a:endParaRPr lang="de-CH" sz="2400" dirty="0"/>
              </a:p>
            </p:txBody>
          </p:sp>
        </mc:Choice>
        <mc:Fallback xmlns="">
          <p:sp>
            <p:nvSpPr>
              <p:cNvPr id="152" name="TextBox 151"/>
              <p:cNvSpPr txBox="1">
                <a:spLocks noRot="1" noChangeAspect="1" noMove="1" noResize="1" noEditPoints="1" noAdjustHandles="1" noChangeArrowheads="1" noChangeShapeType="1" noTextEdit="1"/>
              </p:cNvSpPr>
              <p:nvPr/>
            </p:nvSpPr>
            <p:spPr>
              <a:xfrm>
                <a:off x="4278975" y="3284984"/>
                <a:ext cx="710516" cy="490840"/>
              </a:xfrm>
              <a:prstGeom prst="rect">
                <a:avLst/>
              </a:prstGeom>
              <a:blipFill rotWithShape="1">
                <a:blip r:embed="rId8"/>
                <a:stretch>
                  <a:fillRect b="-6250"/>
                </a:stretch>
              </a:blipFill>
            </p:spPr>
            <p:txBody>
              <a:bodyPr/>
              <a:lstStyle/>
              <a:p>
                <a:r>
                  <a:rPr lang="de-CH">
                    <a:noFill/>
                  </a:rPr>
                  <a:t> </a:t>
                </a:r>
              </a:p>
            </p:txBody>
          </p:sp>
        </mc:Fallback>
      </mc:AlternateContent>
      <p:grpSp>
        <p:nvGrpSpPr>
          <p:cNvPr id="154" name="Group 153"/>
          <p:cNvGrpSpPr/>
          <p:nvPr/>
        </p:nvGrpSpPr>
        <p:grpSpPr>
          <a:xfrm>
            <a:off x="909812" y="4149080"/>
            <a:ext cx="7550620" cy="2227883"/>
            <a:chOff x="-160540" y="4581128"/>
            <a:chExt cx="5092580" cy="1656184"/>
          </a:xfrm>
        </p:grpSpPr>
        <p:cxnSp>
          <p:nvCxnSpPr>
            <p:cNvPr id="155" name="Gerade Verbindung mit Pfeil 73"/>
            <p:cNvCxnSpPr/>
            <p:nvPr/>
          </p:nvCxnSpPr>
          <p:spPr>
            <a:xfrm flipV="1">
              <a:off x="32060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6" name="Gerade Verbindung mit Pfeil 75"/>
            <p:cNvCxnSpPr/>
            <p:nvPr/>
          </p:nvCxnSpPr>
          <p:spPr>
            <a:xfrm flipV="1">
              <a:off x="68064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Gerade Verbindung mit Pfeil 77"/>
            <p:cNvCxnSpPr/>
            <p:nvPr/>
          </p:nvCxnSpPr>
          <p:spPr>
            <a:xfrm flipV="1">
              <a:off x="104068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8" name="Gerade Verbindung mit Pfeil 79"/>
            <p:cNvCxnSpPr/>
            <p:nvPr/>
          </p:nvCxnSpPr>
          <p:spPr>
            <a:xfrm flipV="1">
              <a:off x="140072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Gerade Verbindung mit Pfeil 94"/>
            <p:cNvCxnSpPr/>
            <p:nvPr/>
          </p:nvCxnSpPr>
          <p:spPr>
            <a:xfrm flipV="1">
              <a:off x="-39436" y="540521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0" name="Gerade Verbindung mit Pfeil 95"/>
            <p:cNvCxnSpPr/>
            <p:nvPr/>
          </p:nvCxnSpPr>
          <p:spPr>
            <a:xfrm>
              <a:off x="91488" y="540521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1" name="Rectangle 160"/>
            <p:cNvSpPr/>
            <p:nvPr/>
          </p:nvSpPr>
          <p:spPr>
            <a:xfrm>
              <a:off x="1292712"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2" name="Rectangle 161"/>
            <p:cNvSpPr/>
            <p:nvPr/>
          </p:nvSpPr>
          <p:spPr>
            <a:xfrm>
              <a:off x="932672"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3" name="Rectangle 162"/>
            <p:cNvSpPr/>
            <p:nvPr/>
          </p:nvSpPr>
          <p:spPr>
            <a:xfrm>
              <a:off x="572632"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4" name="Rectangle 163"/>
            <p:cNvSpPr/>
            <p:nvPr/>
          </p:nvSpPr>
          <p:spPr>
            <a:xfrm>
              <a:off x="199500"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5" name="Rectangle 164"/>
            <p:cNvSpPr/>
            <p:nvPr/>
          </p:nvSpPr>
          <p:spPr>
            <a:xfrm>
              <a:off x="-160540"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66" name="Gerade Verbindung mit Pfeil 94"/>
            <p:cNvCxnSpPr/>
            <p:nvPr/>
          </p:nvCxnSpPr>
          <p:spPr>
            <a:xfrm flipV="1">
              <a:off x="2238512"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7" name="Gerade Verbindung mit Pfeil 95"/>
            <p:cNvCxnSpPr/>
            <p:nvPr/>
          </p:nvCxnSpPr>
          <p:spPr>
            <a:xfrm>
              <a:off x="2369436"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2117408" y="5805264"/>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69" name="Gerade Verbindung mit Pfeil 94"/>
            <p:cNvCxnSpPr/>
            <p:nvPr/>
          </p:nvCxnSpPr>
          <p:spPr>
            <a:xfrm flipV="1">
              <a:off x="2598552"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0" name="Gerade Verbindung mit Pfeil 95"/>
            <p:cNvCxnSpPr/>
            <p:nvPr/>
          </p:nvCxnSpPr>
          <p:spPr>
            <a:xfrm>
              <a:off x="2729476"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1" name="Rectangle 170"/>
            <p:cNvSpPr/>
            <p:nvPr/>
          </p:nvSpPr>
          <p:spPr>
            <a:xfrm>
              <a:off x="2477448" y="5805264"/>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2" name="Gerade Verbindung mit Pfeil 94"/>
            <p:cNvCxnSpPr/>
            <p:nvPr/>
          </p:nvCxnSpPr>
          <p:spPr>
            <a:xfrm flipV="1">
              <a:off x="2958592"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3" name="Gerade Verbindung mit Pfeil 95"/>
            <p:cNvCxnSpPr/>
            <p:nvPr/>
          </p:nvCxnSpPr>
          <p:spPr>
            <a:xfrm>
              <a:off x="3089516"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4" name="Rectangle 173"/>
            <p:cNvSpPr/>
            <p:nvPr/>
          </p:nvSpPr>
          <p:spPr>
            <a:xfrm>
              <a:off x="2837488" y="5805264"/>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77" name="Rectangle 176"/>
            <p:cNvSpPr/>
            <p:nvPr/>
          </p:nvSpPr>
          <p:spPr>
            <a:xfrm>
              <a:off x="2470676" y="4581128"/>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78" name="Rectangle 177"/>
            <p:cNvSpPr/>
            <p:nvPr/>
          </p:nvSpPr>
          <p:spPr>
            <a:xfrm>
              <a:off x="2110636" y="4581128"/>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9" name="Straight Connector 178"/>
            <p:cNvCxnSpPr>
              <a:stCxn id="161" idx="3"/>
              <a:endCxn id="178" idx="1"/>
            </p:cNvCxnSpPr>
            <p:nvPr/>
          </p:nvCxnSpPr>
          <p:spPr>
            <a:xfrm flipV="1">
              <a:off x="1665844" y="4797152"/>
              <a:ext cx="444792" cy="767387"/>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68" idx="1"/>
            </p:cNvCxnSpPr>
            <p:nvPr/>
          </p:nvCxnSpPr>
          <p:spPr>
            <a:xfrm flipH="1" flipV="1">
              <a:off x="1665844" y="5564539"/>
              <a:ext cx="451564" cy="456749"/>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V="1">
              <a:off x="1665844" y="5544866"/>
              <a:ext cx="1898044" cy="6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Straight Connector 181"/>
            <p:cNvCxnSpPr>
              <a:stCxn id="177" idx="3"/>
            </p:cNvCxnSpPr>
            <p:nvPr/>
          </p:nvCxnSpPr>
          <p:spPr>
            <a:xfrm>
              <a:off x="2843808" y="4797152"/>
              <a:ext cx="12241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a:stCxn id="174" idx="3"/>
            </p:cNvCxnSpPr>
            <p:nvPr/>
          </p:nvCxnSpPr>
          <p:spPr>
            <a:xfrm>
              <a:off x="3210620" y="6021288"/>
              <a:ext cx="8573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p:nvPr/>
          </p:nvCxnSpPr>
          <p:spPr>
            <a:xfrm>
              <a:off x="3419872" y="4783480"/>
              <a:ext cx="0" cy="75538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a:off x="3419872" y="5544866"/>
              <a:ext cx="0" cy="47642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a:off x="3995936" y="4797152"/>
              <a:ext cx="0" cy="122413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3377322" y="4941168"/>
              <a:ext cx="690622" cy="297437"/>
            </a:xfrm>
            <a:prstGeom prst="rect">
              <a:avLst/>
            </a:prstGeom>
            <a:noFill/>
          </p:spPr>
          <p:txBody>
            <a:bodyPr wrap="square" rtlCol="0">
              <a:spAutoFit/>
            </a:bodyPr>
            <a:lstStyle/>
            <a:p>
              <a:r>
                <a:rPr lang="de-CH" sz="2000" i="1" dirty="0" smtClean="0"/>
                <a:t>6 Dq</a:t>
              </a:r>
              <a:endParaRPr lang="de-CH" sz="2000" i="1" dirty="0"/>
            </a:p>
          </p:txBody>
        </p:sp>
        <p:sp>
          <p:nvSpPr>
            <p:cNvPr id="188" name="TextBox 187"/>
            <p:cNvSpPr txBox="1"/>
            <p:nvPr/>
          </p:nvSpPr>
          <p:spPr>
            <a:xfrm>
              <a:off x="3377322" y="5589240"/>
              <a:ext cx="690622" cy="297437"/>
            </a:xfrm>
            <a:prstGeom prst="rect">
              <a:avLst/>
            </a:prstGeom>
            <a:noFill/>
          </p:spPr>
          <p:txBody>
            <a:bodyPr wrap="square" rtlCol="0">
              <a:spAutoFit/>
            </a:bodyPr>
            <a:lstStyle/>
            <a:p>
              <a:r>
                <a:rPr lang="de-CH" sz="2000" i="1" dirty="0" smtClean="0"/>
                <a:t>4 Dq</a:t>
              </a:r>
              <a:endParaRPr lang="de-CH" sz="2000" i="1" dirty="0"/>
            </a:p>
          </p:txBody>
        </p:sp>
        <p:sp>
          <p:nvSpPr>
            <p:cNvPr id="189" name="TextBox 188"/>
            <p:cNvSpPr txBox="1"/>
            <p:nvPr/>
          </p:nvSpPr>
          <p:spPr>
            <a:xfrm>
              <a:off x="4067944" y="5276924"/>
              <a:ext cx="864096" cy="297437"/>
            </a:xfrm>
            <a:prstGeom prst="rect">
              <a:avLst/>
            </a:prstGeom>
            <a:noFill/>
          </p:spPr>
          <p:txBody>
            <a:bodyPr wrap="square" rtlCol="0">
              <a:spAutoFit/>
            </a:bodyPr>
            <a:lstStyle/>
            <a:p>
              <a:r>
                <a:rPr lang="de-CH" sz="2000" i="1" dirty="0" smtClean="0"/>
                <a:t>10 Dq</a:t>
              </a:r>
              <a:endParaRPr lang="de-CH" sz="2000" i="1" dirty="0"/>
            </a:p>
          </p:txBody>
        </p:sp>
      </p:grpSp>
      <p:sp>
        <p:nvSpPr>
          <p:cNvPr id="190" name="TextBox 189"/>
          <p:cNvSpPr txBox="1"/>
          <p:nvPr/>
        </p:nvSpPr>
        <p:spPr>
          <a:xfrm>
            <a:off x="7194070" y="4216723"/>
            <a:ext cx="864096" cy="523220"/>
          </a:xfrm>
          <a:prstGeom prst="rect">
            <a:avLst/>
          </a:prstGeom>
          <a:noFill/>
        </p:spPr>
        <p:txBody>
          <a:bodyPr wrap="square" rtlCol="0">
            <a:spAutoFit/>
          </a:bodyPr>
          <a:lstStyle/>
          <a:p>
            <a:r>
              <a:rPr lang="de-CH" sz="2800" dirty="0" smtClean="0"/>
              <a:t>e</a:t>
            </a:r>
            <a:r>
              <a:rPr lang="de-CH" sz="2800" baseline="-25000" dirty="0" smtClean="0"/>
              <a:t>g</a:t>
            </a:r>
            <a:endParaRPr lang="de-CH" sz="2800" baseline="-25000" dirty="0"/>
          </a:p>
        </p:txBody>
      </p:sp>
      <p:sp>
        <p:nvSpPr>
          <p:cNvPr id="191" name="TextBox 190"/>
          <p:cNvSpPr txBox="1"/>
          <p:nvPr/>
        </p:nvSpPr>
        <p:spPr>
          <a:xfrm>
            <a:off x="7194070" y="5837806"/>
            <a:ext cx="864096" cy="523220"/>
          </a:xfrm>
          <a:prstGeom prst="rect">
            <a:avLst/>
          </a:prstGeom>
          <a:noFill/>
        </p:spPr>
        <p:txBody>
          <a:bodyPr wrap="square" rtlCol="0">
            <a:spAutoFit/>
          </a:bodyPr>
          <a:lstStyle/>
          <a:p>
            <a:r>
              <a:rPr lang="de-CH" sz="2800" dirty="0" smtClean="0"/>
              <a:t>t</a:t>
            </a:r>
            <a:r>
              <a:rPr lang="de-CH" sz="2800" baseline="-25000" dirty="0" smtClean="0"/>
              <a:t>2g</a:t>
            </a:r>
            <a:endParaRPr lang="de-CH" sz="2800" baseline="-25000" dirty="0"/>
          </a:p>
        </p:txBody>
      </p:sp>
      <mc:AlternateContent xmlns:mc="http://schemas.openxmlformats.org/markup-compatibility/2006" xmlns:a14="http://schemas.microsoft.com/office/drawing/2010/main">
        <mc:Choice Requires="a14">
          <p:sp>
            <p:nvSpPr>
              <p:cNvPr id="192" name="TextBox 191"/>
              <p:cNvSpPr txBox="1"/>
              <p:nvPr/>
            </p:nvSpPr>
            <p:spPr>
              <a:xfrm>
                <a:off x="4153315" y="4711980"/>
                <a:ext cx="694870" cy="4644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𝑧</m:t>
                              </m:r>
                            </m:e>
                            <m:sup>
                              <m:r>
                                <a:rPr lang="de-CH" sz="2400" b="0" i="1" smtClean="0">
                                  <a:latin typeface="Cambria Math"/>
                                </a:rPr>
                                <m:t>2</m:t>
                              </m:r>
                            </m:sup>
                          </m:sSup>
                        </m:sub>
                      </m:sSub>
                    </m:oMath>
                  </m:oMathPara>
                </a14:m>
                <a:endParaRPr lang="de-CH" sz="2400" dirty="0"/>
              </a:p>
            </p:txBody>
          </p:sp>
        </mc:Choice>
        <mc:Fallback xmlns="">
          <p:sp>
            <p:nvSpPr>
              <p:cNvPr id="192" name="TextBox 191"/>
              <p:cNvSpPr txBox="1">
                <a:spLocks noRot="1" noChangeAspect="1" noMove="1" noResize="1" noEditPoints="1" noAdjustHandles="1" noChangeArrowheads="1" noChangeShapeType="1" noTextEdit="1"/>
              </p:cNvSpPr>
              <p:nvPr/>
            </p:nvSpPr>
            <p:spPr>
              <a:xfrm>
                <a:off x="4153315" y="4711980"/>
                <a:ext cx="694870" cy="464423"/>
              </a:xfrm>
              <a:prstGeom prst="rect">
                <a:avLst/>
              </a:prstGeom>
              <a:blipFill rotWithShape="1">
                <a:blip r:embed="rId9"/>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3" name="TextBox 192"/>
              <p:cNvSpPr txBox="1"/>
              <p:nvPr/>
            </p:nvSpPr>
            <p:spPr>
              <a:xfrm>
                <a:off x="4788024" y="4717196"/>
                <a:ext cx="1142429" cy="5076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𝑥</m:t>
                              </m:r>
                            </m:e>
                            <m:sup>
                              <m:r>
                                <a:rPr lang="de-CH" sz="2400" b="0" i="1" smtClean="0">
                                  <a:latin typeface="Cambria Math"/>
                                </a:rPr>
                                <m:t>2</m:t>
                              </m:r>
                            </m:sup>
                          </m:sSup>
                          <m:r>
                            <a:rPr lang="de-CH" sz="2400" b="0" i="1" smtClean="0">
                              <a:latin typeface="Cambria Math"/>
                            </a:rPr>
                            <m:t>−</m:t>
                          </m:r>
                          <m:sSup>
                            <m:sSupPr>
                              <m:ctrlPr>
                                <a:rPr lang="de-CH" sz="2400" b="0" i="1" smtClean="0">
                                  <a:latin typeface="Cambria Math"/>
                                </a:rPr>
                              </m:ctrlPr>
                            </m:sSupPr>
                            <m:e>
                              <m:r>
                                <a:rPr lang="de-CH" sz="2400" b="0" i="1" smtClean="0">
                                  <a:latin typeface="Cambria Math"/>
                                </a:rPr>
                                <m:t>𝑦</m:t>
                              </m:r>
                            </m:e>
                            <m:sup>
                              <m:r>
                                <a:rPr lang="de-CH" sz="2400" b="0" i="1" smtClean="0">
                                  <a:latin typeface="Cambria Math"/>
                                </a:rPr>
                                <m:t>2</m:t>
                              </m:r>
                            </m:sup>
                          </m:sSup>
                        </m:sub>
                      </m:sSub>
                    </m:oMath>
                  </m:oMathPara>
                </a14:m>
                <a:endParaRPr lang="de-CH" sz="2400" dirty="0"/>
              </a:p>
            </p:txBody>
          </p:sp>
        </mc:Choice>
        <mc:Fallback xmlns="">
          <p:sp>
            <p:nvSpPr>
              <p:cNvPr id="193" name="TextBox 192"/>
              <p:cNvSpPr txBox="1">
                <a:spLocks noRot="1" noChangeAspect="1" noMove="1" noResize="1" noEditPoints="1" noAdjustHandles="1" noChangeArrowheads="1" noChangeShapeType="1" noTextEdit="1"/>
              </p:cNvSpPr>
              <p:nvPr/>
            </p:nvSpPr>
            <p:spPr>
              <a:xfrm>
                <a:off x="4788024" y="4717196"/>
                <a:ext cx="1142429" cy="507639"/>
              </a:xfrm>
              <a:prstGeom prst="rect">
                <a:avLst/>
              </a:prstGeom>
              <a:blipFill rotWithShape="1">
                <a:blip r:embed="rId10"/>
                <a:stretch>
                  <a:fillRect b="-4819"/>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4" name="TextBox 193"/>
              <p:cNvSpPr txBox="1"/>
              <p:nvPr/>
            </p:nvSpPr>
            <p:spPr>
              <a:xfrm>
                <a:off x="4816531" y="6322536"/>
                <a:ext cx="725455"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𝑥𝑦</m:t>
                          </m:r>
                        </m:sub>
                      </m:sSub>
                    </m:oMath>
                  </m:oMathPara>
                </a14:m>
                <a:endParaRPr lang="de-CH" sz="2400" dirty="0"/>
              </a:p>
            </p:txBody>
          </p:sp>
        </mc:Choice>
        <mc:Fallback xmlns="">
          <p:sp>
            <p:nvSpPr>
              <p:cNvPr id="194" name="TextBox 193"/>
              <p:cNvSpPr txBox="1">
                <a:spLocks noRot="1" noChangeAspect="1" noMove="1" noResize="1" noEditPoints="1" noAdjustHandles="1" noChangeArrowheads="1" noChangeShapeType="1" noTextEdit="1"/>
              </p:cNvSpPr>
              <p:nvPr/>
            </p:nvSpPr>
            <p:spPr>
              <a:xfrm>
                <a:off x="4816531" y="6322536"/>
                <a:ext cx="725455" cy="490840"/>
              </a:xfrm>
              <a:prstGeom prst="rect">
                <a:avLst/>
              </a:prstGeom>
              <a:blipFill rotWithShape="1">
                <a:blip r:embed="rId11"/>
                <a:stretch>
                  <a:fillRect b="-4938"/>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5" name="TextBox 194"/>
              <p:cNvSpPr txBox="1"/>
              <p:nvPr/>
            </p:nvSpPr>
            <p:spPr>
              <a:xfrm>
                <a:off x="5364088" y="6322536"/>
                <a:ext cx="70089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𝑥𝑧</m:t>
                          </m:r>
                        </m:sub>
                      </m:sSub>
                    </m:oMath>
                  </m:oMathPara>
                </a14:m>
                <a:endParaRPr lang="de-CH" sz="2400" dirty="0"/>
              </a:p>
            </p:txBody>
          </p:sp>
        </mc:Choice>
        <mc:Fallback xmlns="">
          <p:sp>
            <p:nvSpPr>
              <p:cNvPr id="195" name="TextBox 194"/>
              <p:cNvSpPr txBox="1">
                <a:spLocks noRot="1" noChangeAspect="1" noMove="1" noResize="1" noEditPoints="1" noAdjustHandles="1" noChangeArrowheads="1" noChangeShapeType="1" noTextEdit="1"/>
              </p:cNvSpPr>
              <p:nvPr/>
            </p:nvSpPr>
            <p:spPr>
              <a:xfrm>
                <a:off x="5364088" y="6322536"/>
                <a:ext cx="700898" cy="461665"/>
              </a:xfrm>
              <a:prstGeom prst="rect">
                <a:avLst/>
              </a:prstGeom>
              <a:blipFill rotWithShape="1">
                <a:blip r:embed="rId12"/>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6" name="TextBox 195"/>
              <p:cNvSpPr txBox="1"/>
              <p:nvPr/>
            </p:nvSpPr>
            <p:spPr>
              <a:xfrm>
                <a:off x="4278975" y="6322536"/>
                <a:ext cx="710516"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𝑦𝑧</m:t>
                          </m:r>
                        </m:sub>
                      </m:sSub>
                    </m:oMath>
                  </m:oMathPara>
                </a14:m>
                <a:endParaRPr lang="de-CH" sz="2400" dirty="0"/>
              </a:p>
            </p:txBody>
          </p:sp>
        </mc:Choice>
        <mc:Fallback xmlns="">
          <p:sp>
            <p:nvSpPr>
              <p:cNvPr id="196" name="TextBox 195"/>
              <p:cNvSpPr txBox="1">
                <a:spLocks noRot="1" noChangeAspect="1" noMove="1" noResize="1" noEditPoints="1" noAdjustHandles="1" noChangeArrowheads="1" noChangeShapeType="1" noTextEdit="1"/>
              </p:cNvSpPr>
              <p:nvPr/>
            </p:nvSpPr>
            <p:spPr>
              <a:xfrm>
                <a:off x="4278975" y="6322536"/>
                <a:ext cx="710516" cy="490840"/>
              </a:xfrm>
              <a:prstGeom prst="rect">
                <a:avLst/>
              </a:prstGeom>
              <a:blipFill rotWithShape="1">
                <a:blip r:embed="rId13"/>
                <a:stretch>
                  <a:fillRect b="-4938"/>
                </a:stretch>
              </a:blipFill>
            </p:spPr>
            <p:txBody>
              <a:bodyPr/>
              <a:lstStyle/>
              <a:p>
                <a:r>
                  <a:rPr lang="de-CH">
                    <a:noFill/>
                  </a:rPr>
                  <a:t> </a:t>
                </a:r>
              </a:p>
            </p:txBody>
          </p:sp>
        </mc:Fallback>
      </mc:AlternateContent>
      <p:sp>
        <p:nvSpPr>
          <p:cNvPr id="40977" name="TextBox 40976"/>
          <p:cNvSpPr txBox="1"/>
          <p:nvPr/>
        </p:nvSpPr>
        <p:spPr>
          <a:xfrm>
            <a:off x="887739" y="2771440"/>
            <a:ext cx="2707926" cy="707886"/>
          </a:xfrm>
          <a:prstGeom prst="rect">
            <a:avLst/>
          </a:prstGeom>
          <a:noFill/>
        </p:spPr>
        <p:txBody>
          <a:bodyPr wrap="square" rtlCol="0">
            <a:spAutoFit/>
          </a:bodyPr>
          <a:lstStyle/>
          <a:p>
            <a:pPr algn="ctr"/>
            <a:r>
              <a:rPr lang="de-CH" sz="2000" dirty="0" smtClean="0">
                <a:solidFill>
                  <a:schemeClr val="tx2"/>
                </a:solidFill>
              </a:rPr>
              <a:t>Kugelsymmetrisches Ligandenfeld</a:t>
            </a:r>
            <a:endParaRPr lang="de-CH" sz="2000" dirty="0">
              <a:solidFill>
                <a:schemeClr val="tx2"/>
              </a:solidFill>
            </a:endParaRPr>
          </a:p>
        </p:txBody>
      </p:sp>
      <p:sp>
        <p:nvSpPr>
          <p:cNvPr id="198" name="TextBox 197"/>
          <p:cNvSpPr txBox="1"/>
          <p:nvPr/>
        </p:nvSpPr>
        <p:spPr>
          <a:xfrm>
            <a:off x="919518" y="5745473"/>
            <a:ext cx="2707926" cy="707886"/>
          </a:xfrm>
          <a:prstGeom prst="rect">
            <a:avLst/>
          </a:prstGeom>
          <a:noFill/>
        </p:spPr>
        <p:txBody>
          <a:bodyPr wrap="square" rtlCol="0">
            <a:spAutoFit/>
          </a:bodyPr>
          <a:lstStyle/>
          <a:p>
            <a:pPr algn="ctr"/>
            <a:r>
              <a:rPr lang="de-CH" sz="2000" dirty="0" smtClean="0">
                <a:solidFill>
                  <a:schemeClr val="tx2"/>
                </a:solidFill>
              </a:rPr>
              <a:t>Kugelsymmetrisches Ligandenfeld</a:t>
            </a:r>
            <a:endParaRPr lang="de-CH" sz="2000" dirty="0">
              <a:solidFill>
                <a:schemeClr val="tx2"/>
              </a:solidFill>
            </a:endParaRPr>
          </a:p>
        </p:txBody>
      </p:sp>
      <p:sp>
        <p:nvSpPr>
          <p:cNvPr id="199" name="TextBox 198"/>
          <p:cNvSpPr txBox="1"/>
          <p:nvPr/>
        </p:nvSpPr>
        <p:spPr>
          <a:xfrm>
            <a:off x="333140" y="1124744"/>
            <a:ext cx="1908562" cy="584775"/>
          </a:xfrm>
          <a:prstGeom prst="rect">
            <a:avLst/>
          </a:prstGeom>
          <a:noFill/>
        </p:spPr>
        <p:txBody>
          <a:bodyPr wrap="square" rtlCol="0">
            <a:spAutoFit/>
          </a:bodyPr>
          <a:lstStyle/>
          <a:p>
            <a:pPr algn="ctr"/>
            <a:r>
              <a:rPr lang="de-CH" sz="3200" b="1" dirty="0" smtClean="0">
                <a:solidFill>
                  <a:schemeClr val="tx2"/>
                </a:solidFill>
              </a:rPr>
              <a:t>High spin</a:t>
            </a:r>
            <a:endParaRPr lang="de-CH" sz="3200" b="1" dirty="0">
              <a:solidFill>
                <a:schemeClr val="tx2"/>
              </a:solidFill>
            </a:endParaRPr>
          </a:p>
        </p:txBody>
      </p:sp>
      <p:sp>
        <p:nvSpPr>
          <p:cNvPr id="200" name="TextBox 199"/>
          <p:cNvSpPr txBox="1"/>
          <p:nvPr/>
        </p:nvSpPr>
        <p:spPr>
          <a:xfrm>
            <a:off x="364919" y="4260575"/>
            <a:ext cx="1908562" cy="584775"/>
          </a:xfrm>
          <a:prstGeom prst="rect">
            <a:avLst/>
          </a:prstGeom>
          <a:noFill/>
        </p:spPr>
        <p:txBody>
          <a:bodyPr wrap="square" rtlCol="0">
            <a:spAutoFit/>
          </a:bodyPr>
          <a:lstStyle/>
          <a:p>
            <a:pPr algn="ctr"/>
            <a:r>
              <a:rPr lang="de-CH" sz="3200" b="1" dirty="0" smtClean="0">
                <a:solidFill>
                  <a:schemeClr val="tx2"/>
                </a:solidFill>
              </a:rPr>
              <a:t>Low spin</a:t>
            </a:r>
            <a:endParaRPr lang="de-CH" sz="3200" b="1" dirty="0">
              <a:solidFill>
                <a:schemeClr val="tx2"/>
              </a:solidFill>
            </a:endParaRPr>
          </a:p>
        </p:txBody>
      </p:sp>
      <p:cxnSp>
        <p:nvCxnSpPr>
          <p:cNvPr id="40979" name="Straight Connector 40978"/>
          <p:cNvCxnSpPr/>
          <p:nvPr/>
        </p:nvCxnSpPr>
        <p:spPr>
          <a:xfrm>
            <a:off x="0" y="3861048"/>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16506" y="836712"/>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4067944" y="2094224"/>
            <a:ext cx="1996986" cy="707886"/>
          </a:xfrm>
          <a:prstGeom prst="rect">
            <a:avLst/>
          </a:prstGeom>
          <a:noFill/>
        </p:spPr>
        <p:txBody>
          <a:bodyPr wrap="square" rtlCol="0">
            <a:spAutoFit/>
          </a:bodyPr>
          <a:lstStyle/>
          <a:p>
            <a:pPr algn="ctr"/>
            <a:r>
              <a:rPr lang="de-CH" sz="2000" dirty="0" smtClean="0">
                <a:solidFill>
                  <a:schemeClr val="tx2"/>
                </a:solidFill>
              </a:rPr>
              <a:t>Oktaedrisches Ligandenfeld</a:t>
            </a:r>
            <a:endParaRPr lang="de-CH" sz="2000" dirty="0">
              <a:solidFill>
                <a:schemeClr val="tx2"/>
              </a:solidFill>
            </a:endParaRPr>
          </a:p>
        </p:txBody>
      </p:sp>
      <p:sp>
        <p:nvSpPr>
          <p:cNvPr id="92" name="TextBox 91"/>
          <p:cNvSpPr txBox="1"/>
          <p:nvPr/>
        </p:nvSpPr>
        <p:spPr>
          <a:xfrm>
            <a:off x="4067944" y="5085184"/>
            <a:ext cx="1996986" cy="707886"/>
          </a:xfrm>
          <a:prstGeom prst="rect">
            <a:avLst/>
          </a:prstGeom>
          <a:noFill/>
        </p:spPr>
        <p:txBody>
          <a:bodyPr wrap="square" rtlCol="0">
            <a:spAutoFit/>
          </a:bodyPr>
          <a:lstStyle/>
          <a:p>
            <a:pPr algn="ctr"/>
            <a:r>
              <a:rPr lang="de-CH" sz="2000" dirty="0" smtClean="0">
                <a:solidFill>
                  <a:schemeClr val="tx2"/>
                </a:solidFill>
              </a:rPr>
              <a:t>Oktaedrisches Ligandenfeld</a:t>
            </a:r>
            <a:endParaRPr lang="de-CH" sz="2000" dirty="0">
              <a:solidFill>
                <a:schemeClr val="tx2"/>
              </a:solidFill>
            </a:endParaRPr>
          </a:p>
        </p:txBody>
      </p:sp>
    </p:spTree>
    <p:extLst>
      <p:ext uri="{BB962C8B-B14F-4D97-AF65-F5344CB8AC3E}">
        <p14:creationId xmlns:p14="http://schemas.microsoft.com/office/powerpoint/2010/main" val="40579127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905"/>
            <a:ext cx="9144000" cy="894815"/>
          </a:xfrm>
        </p:spPr>
        <p:txBody>
          <a:bodyPr>
            <a:normAutofit fontScale="90000"/>
          </a:bodyPr>
          <a:lstStyle/>
          <a:p>
            <a:r>
              <a:rPr lang="de-CH" dirty="0" smtClean="0">
                <a:solidFill>
                  <a:schemeClr val="tx2"/>
                </a:solidFill>
              </a:rPr>
              <a:t>Ligandenfeldeffekt des d-Orbitals von Fe</a:t>
            </a:r>
            <a:r>
              <a:rPr lang="de-CH" baseline="30000" dirty="0" smtClean="0">
                <a:solidFill>
                  <a:schemeClr val="tx2"/>
                </a:solidFill>
              </a:rPr>
              <a:t>3+</a:t>
            </a:r>
            <a:endParaRPr lang="de-CH" baseline="30000" dirty="0">
              <a:solidFill>
                <a:schemeClr val="tx2"/>
              </a:solidFill>
            </a:endParaRPr>
          </a:p>
        </p:txBody>
      </p:sp>
      <p:cxnSp>
        <p:nvCxnSpPr>
          <p:cNvPr id="66" name="Gerade Verbindung mit Pfeil 73"/>
          <p:cNvCxnSpPr/>
          <p:nvPr/>
        </p:nvCxnSpPr>
        <p:spPr>
          <a:xfrm flipV="1">
            <a:off x="1623190"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Gerade Verbindung mit Pfeil 75"/>
          <p:cNvCxnSpPr/>
          <p:nvPr/>
        </p:nvCxnSpPr>
        <p:spPr>
          <a:xfrm flipV="1">
            <a:off x="2157011"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Gerade Verbindung mit Pfeil 77"/>
          <p:cNvCxnSpPr/>
          <p:nvPr/>
        </p:nvCxnSpPr>
        <p:spPr>
          <a:xfrm flipV="1">
            <a:off x="2690832"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Gerade Verbindung mit Pfeil 79"/>
          <p:cNvCxnSpPr/>
          <p:nvPr/>
        </p:nvCxnSpPr>
        <p:spPr>
          <a:xfrm flipV="1">
            <a:off x="3224653" y="224944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Gerade Verbindung mit Pfeil 94"/>
          <p:cNvCxnSpPr/>
          <p:nvPr/>
        </p:nvCxnSpPr>
        <p:spPr>
          <a:xfrm flipV="1">
            <a:off x="1089369" y="2233298"/>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Gerade Verbindung mit Pfeil 95"/>
          <p:cNvCxnSpPr/>
          <p:nvPr/>
        </p:nvCxnSpPr>
        <p:spPr>
          <a:xfrm>
            <a:off x="1283487" y="2233298"/>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1" name="Rectangle 100"/>
          <p:cNvSpPr/>
          <p:nvPr/>
        </p:nvSpPr>
        <p:spPr>
          <a:xfrm>
            <a:off x="3064506"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2" name="Rectangle 101"/>
          <p:cNvSpPr/>
          <p:nvPr/>
        </p:nvSpPr>
        <p:spPr>
          <a:xfrm>
            <a:off x="2530686"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3" name="Rectangle 102"/>
          <p:cNvSpPr/>
          <p:nvPr/>
        </p:nvSpPr>
        <p:spPr>
          <a:xfrm>
            <a:off x="1996865"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4" name="Rectangle 103"/>
          <p:cNvSpPr/>
          <p:nvPr/>
        </p:nvSpPr>
        <p:spPr>
          <a:xfrm>
            <a:off x="1443633"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5" name="Rectangle 104"/>
          <p:cNvSpPr/>
          <p:nvPr/>
        </p:nvSpPr>
        <p:spPr>
          <a:xfrm>
            <a:off x="909812" y="2157026"/>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09" name="Gerade Verbindung mit Pfeil 94"/>
          <p:cNvCxnSpPr/>
          <p:nvPr/>
        </p:nvCxnSpPr>
        <p:spPr>
          <a:xfrm flipV="1">
            <a:off x="4466817"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4287259" y="2771440"/>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12" name="Gerade Verbindung mit Pfeil 94"/>
          <p:cNvCxnSpPr/>
          <p:nvPr/>
        </p:nvCxnSpPr>
        <p:spPr>
          <a:xfrm flipV="1">
            <a:off x="5000637"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Rectangle 113"/>
          <p:cNvSpPr/>
          <p:nvPr/>
        </p:nvSpPr>
        <p:spPr>
          <a:xfrm>
            <a:off x="4821080" y="2771440"/>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15" name="Gerade Verbindung mit Pfeil 94"/>
          <p:cNvCxnSpPr/>
          <p:nvPr/>
        </p:nvCxnSpPr>
        <p:spPr>
          <a:xfrm flipV="1">
            <a:off x="5534458" y="2847712"/>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116"/>
          <p:cNvSpPr/>
          <p:nvPr/>
        </p:nvSpPr>
        <p:spPr>
          <a:xfrm>
            <a:off x="5354901" y="2771440"/>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18" name="Gerade Verbindung mit Pfeil 77"/>
          <p:cNvCxnSpPr/>
          <p:nvPr/>
        </p:nvCxnSpPr>
        <p:spPr>
          <a:xfrm flipV="1">
            <a:off x="4437365" y="1217160"/>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9" name="Gerade Verbindung mit Pfeil 79"/>
          <p:cNvCxnSpPr/>
          <p:nvPr/>
        </p:nvCxnSpPr>
        <p:spPr>
          <a:xfrm flipV="1">
            <a:off x="4971186" y="1217160"/>
            <a:ext cx="0" cy="35957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0" name="Rectangle 119"/>
          <p:cNvSpPr/>
          <p:nvPr/>
        </p:nvSpPr>
        <p:spPr>
          <a:xfrm>
            <a:off x="4811039" y="1124744"/>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1" name="Rectangle 120"/>
          <p:cNvSpPr/>
          <p:nvPr/>
        </p:nvSpPr>
        <p:spPr>
          <a:xfrm>
            <a:off x="4277218" y="1124744"/>
            <a:ext cx="553232" cy="5811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22" name="Straight Connector 121"/>
          <p:cNvCxnSpPr>
            <a:stCxn id="101" idx="3"/>
            <a:endCxn id="121" idx="1"/>
          </p:cNvCxnSpPr>
          <p:nvPr/>
        </p:nvCxnSpPr>
        <p:spPr>
          <a:xfrm flipV="1">
            <a:off x="3617738" y="1415337"/>
            <a:ext cx="659480" cy="103228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a:stCxn id="111" idx="1"/>
          </p:cNvCxnSpPr>
          <p:nvPr/>
        </p:nvCxnSpPr>
        <p:spPr>
          <a:xfrm flipH="1" flipV="1">
            <a:off x="3617738" y="2447619"/>
            <a:ext cx="669521" cy="61441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flipV="1">
            <a:off x="3617738" y="2421155"/>
            <a:ext cx="2814175" cy="8074"/>
          </a:xfrm>
          <a:prstGeom prst="line">
            <a:avLst/>
          </a:prstGeom>
        </p:spPr>
        <p:style>
          <a:lnRef idx="1">
            <a:schemeClr val="accent1"/>
          </a:lnRef>
          <a:fillRef idx="0">
            <a:schemeClr val="accent1"/>
          </a:fillRef>
          <a:effectRef idx="0">
            <a:schemeClr val="accent1"/>
          </a:effectRef>
          <a:fontRef idx="minor">
            <a:schemeClr val="tx1"/>
          </a:fontRef>
        </p:style>
      </p:cxnSp>
      <p:cxnSp>
        <p:nvCxnSpPr>
          <p:cNvPr id="40960" name="Straight Connector 40959"/>
          <p:cNvCxnSpPr>
            <a:stCxn id="120" idx="3"/>
          </p:cNvCxnSpPr>
          <p:nvPr/>
        </p:nvCxnSpPr>
        <p:spPr>
          <a:xfrm>
            <a:off x="5364271" y="1415337"/>
            <a:ext cx="18149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963" name="Straight Connector 40962"/>
          <p:cNvCxnSpPr>
            <a:stCxn id="117" idx="3"/>
          </p:cNvCxnSpPr>
          <p:nvPr/>
        </p:nvCxnSpPr>
        <p:spPr>
          <a:xfrm>
            <a:off x="5908133" y="3062034"/>
            <a:ext cx="127112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965" name="Straight Arrow Connector 40964"/>
          <p:cNvCxnSpPr/>
          <p:nvPr/>
        </p:nvCxnSpPr>
        <p:spPr>
          <a:xfrm>
            <a:off x="6218385" y="1396946"/>
            <a:ext cx="0" cy="101613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967" name="Straight Arrow Connector 40966"/>
          <p:cNvCxnSpPr/>
          <p:nvPr/>
        </p:nvCxnSpPr>
        <p:spPr>
          <a:xfrm>
            <a:off x="6218385" y="2421155"/>
            <a:ext cx="0" cy="64087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40972" name="Straight Arrow Connector 40971"/>
          <p:cNvCxnSpPr/>
          <p:nvPr/>
        </p:nvCxnSpPr>
        <p:spPr>
          <a:xfrm>
            <a:off x="7072498" y="1415337"/>
            <a:ext cx="0" cy="164669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40973" name="TextBox 40972"/>
          <p:cNvSpPr txBox="1"/>
          <p:nvPr/>
        </p:nvSpPr>
        <p:spPr>
          <a:xfrm>
            <a:off x="6155297" y="1609066"/>
            <a:ext cx="1023965" cy="400109"/>
          </a:xfrm>
          <a:prstGeom prst="rect">
            <a:avLst/>
          </a:prstGeom>
          <a:noFill/>
        </p:spPr>
        <p:txBody>
          <a:bodyPr wrap="square" rtlCol="0">
            <a:spAutoFit/>
          </a:bodyPr>
          <a:lstStyle/>
          <a:p>
            <a:r>
              <a:rPr lang="de-CH" sz="2000" i="1" dirty="0" smtClean="0"/>
              <a:t>6 Dq</a:t>
            </a:r>
            <a:endParaRPr lang="de-CH" sz="2000" i="1" dirty="0"/>
          </a:p>
        </p:txBody>
      </p:sp>
      <p:sp>
        <p:nvSpPr>
          <p:cNvPr id="142" name="TextBox 141"/>
          <p:cNvSpPr txBox="1"/>
          <p:nvPr/>
        </p:nvSpPr>
        <p:spPr>
          <a:xfrm>
            <a:off x="6155297" y="2480847"/>
            <a:ext cx="1023965" cy="400109"/>
          </a:xfrm>
          <a:prstGeom prst="rect">
            <a:avLst/>
          </a:prstGeom>
          <a:noFill/>
        </p:spPr>
        <p:txBody>
          <a:bodyPr wrap="square" rtlCol="0">
            <a:spAutoFit/>
          </a:bodyPr>
          <a:lstStyle/>
          <a:p>
            <a:r>
              <a:rPr lang="de-CH" sz="2000" i="1" dirty="0" smtClean="0"/>
              <a:t>4 Dq</a:t>
            </a:r>
            <a:endParaRPr lang="de-CH" sz="2000" i="1" dirty="0"/>
          </a:p>
        </p:txBody>
      </p:sp>
      <p:sp>
        <p:nvSpPr>
          <p:cNvPr id="143" name="TextBox 142"/>
          <p:cNvSpPr txBox="1"/>
          <p:nvPr/>
        </p:nvSpPr>
        <p:spPr>
          <a:xfrm>
            <a:off x="7179262" y="2060722"/>
            <a:ext cx="1281170" cy="400109"/>
          </a:xfrm>
          <a:prstGeom prst="rect">
            <a:avLst/>
          </a:prstGeom>
          <a:noFill/>
        </p:spPr>
        <p:txBody>
          <a:bodyPr wrap="square" rtlCol="0">
            <a:spAutoFit/>
          </a:bodyPr>
          <a:lstStyle/>
          <a:p>
            <a:r>
              <a:rPr lang="de-CH" sz="2000" i="1" dirty="0" smtClean="0"/>
              <a:t>10 Dq</a:t>
            </a:r>
            <a:endParaRPr lang="de-CH" sz="2000" i="1" dirty="0"/>
          </a:p>
        </p:txBody>
      </p:sp>
      <p:sp>
        <p:nvSpPr>
          <p:cNvPr id="144" name="TextBox 143"/>
          <p:cNvSpPr txBox="1"/>
          <p:nvPr/>
        </p:nvSpPr>
        <p:spPr>
          <a:xfrm>
            <a:off x="7194070" y="1192387"/>
            <a:ext cx="864096" cy="523220"/>
          </a:xfrm>
          <a:prstGeom prst="rect">
            <a:avLst/>
          </a:prstGeom>
          <a:noFill/>
        </p:spPr>
        <p:txBody>
          <a:bodyPr wrap="square" rtlCol="0">
            <a:spAutoFit/>
          </a:bodyPr>
          <a:lstStyle/>
          <a:p>
            <a:r>
              <a:rPr lang="de-CH" sz="2800" dirty="0" smtClean="0"/>
              <a:t>e</a:t>
            </a:r>
            <a:r>
              <a:rPr lang="de-CH" sz="2800" baseline="-25000" dirty="0" smtClean="0"/>
              <a:t>g</a:t>
            </a:r>
            <a:endParaRPr lang="de-CH" sz="2800" baseline="-25000" dirty="0"/>
          </a:p>
        </p:txBody>
      </p:sp>
      <p:sp>
        <p:nvSpPr>
          <p:cNvPr id="145" name="TextBox 144"/>
          <p:cNvSpPr txBox="1"/>
          <p:nvPr/>
        </p:nvSpPr>
        <p:spPr>
          <a:xfrm>
            <a:off x="7194070" y="2813470"/>
            <a:ext cx="864096" cy="523220"/>
          </a:xfrm>
          <a:prstGeom prst="rect">
            <a:avLst/>
          </a:prstGeom>
          <a:noFill/>
        </p:spPr>
        <p:txBody>
          <a:bodyPr wrap="square" rtlCol="0">
            <a:spAutoFit/>
          </a:bodyPr>
          <a:lstStyle/>
          <a:p>
            <a:r>
              <a:rPr lang="de-CH" sz="2800" dirty="0" smtClean="0"/>
              <a:t>t</a:t>
            </a:r>
            <a:r>
              <a:rPr lang="de-CH" sz="2800" baseline="-25000" dirty="0" smtClean="0"/>
              <a:t>2g</a:t>
            </a:r>
            <a:endParaRPr lang="de-CH" sz="2800" baseline="-25000" dirty="0"/>
          </a:p>
        </p:txBody>
      </p:sp>
      <mc:AlternateContent xmlns:mc="http://schemas.openxmlformats.org/markup-compatibility/2006" xmlns:a14="http://schemas.microsoft.com/office/drawing/2010/main">
        <mc:Choice Requires="a14">
          <p:sp>
            <p:nvSpPr>
              <p:cNvPr id="40975" name="TextBox 40974"/>
              <p:cNvSpPr txBox="1"/>
              <p:nvPr/>
            </p:nvSpPr>
            <p:spPr>
              <a:xfrm>
                <a:off x="4153315" y="1687644"/>
                <a:ext cx="694870" cy="4644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𝑧</m:t>
                              </m:r>
                            </m:e>
                            <m:sup>
                              <m:r>
                                <a:rPr lang="de-CH" sz="2400" b="0" i="1" smtClean="0">
                                  <a:latin typeface="Cambria Math"/>
                                </a:rPr>
                                <m:t>2</m:t>
                              </m:r>
                            </m:sup>
                          </m:sSup>
                        </m:sub>
                      </m:sSub>
                    </m:oMath>
                  </m:oMathPara>
                </a14:m>
                <a:endParaRPr lang="de-CH" sz="2400" dirty="0"/>
              </a:p>
            </p:txBody>
          </p:sp>
        </mc:Choice>
        <mc:Fallback xmlns="">
          <p:sp>
            <p:nvSpPr>
              <p:cNvPr id="40975" name="TextBox 40974"/>
              <p:cNvSpPr txBox="1">
                <a:spLocks noRot="1" noChangeAspect="1" noMove="1" noResize="1" noEditPoints="1" noAdjustHandles="1" noChangeArrowheads="1" noChangeShapeType="1" noTextEdit="1"/>
              </p:cNvSpPr>
              <p:nvPr/>
            </p:nvSpPr>
            <p:spPr>
              <a:xfrm>
                <a:off x="4153315" y="1687644"/>
                <a:ext cx="694870" cy="464423"/>
              </a:xfrm>
              <a:prstGeom prst="rect">
                <a:avLst/>
              </a:prstGeom>
              <a:blipFill rotWithShape="1">
                <a:blip r:embed="rId4"/>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49" name="TextBox 148"/>
              <p:cNvSpPr txBox="1"/>
              <p:nvPr/>
            </p:nvSpPr>
            <p:spPr>
              <a:xfrm>
                <a:off x="4788024" y="1692860"/>
                <a:ext cx="1142429" cy="5076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𝑥</m:t>
                              </m:r>
                            </m:e>
                            <m:sup>
                              <m:r>
                                <a:rPr lang="de-CH" sz="2400" b="0" i="1" smtClean="0">
                                  <a:latin typeface="Cambria Math"/>
                                </a:rPr>
                                <m:t>2</m:t>
                              </m:r>
                            </m:sup>
                          </m:sSup>
                          <m:r>
                            <a:rPr lang="de-CH" sz="2400" b="0" i="1" smtClean="0">
                              <a:latin typeface="Cambria Math"/>
                            </a:rPr>
                            <m:t>−</m:t>
                          </m:r>
                          <m:sSup>
                            <m:sSupPr>
                              <m:ctrlPr>
                                <a:rPr lang="de-CH" sz="2400" b="0" i="1" smtClean="0">
                                  <a:latin typeface="Cambria Math"/>
                                </a:rPr>
                              </m:ctrlPr>
                            </m:sSupPr>
                            <m:e>
                              <m:r>
                                <a:rPr lang="de-CH" sz="2400" b="0" i="1" smtClean="0">
                                  <a:latin typeface="Cambria Math"/>
                                </a:rPr>
                                <m:t>𝑦</m:t>
                              </m:r>
                            </m:e>
                            <m:sup>
                              <m:r>
                                <a:rPr lang="de-CH" sz="2400" b="0" i="1" smtClean="0">
                                  <a:latin typeface="Cambria Math"/>
                                </a:rPr>
                                <m:t>2</m:t>
                              </m:r>
                            </m:sup>
                          </m:sSup>
                        </m:sub>
                      </m:sSub>
                    </m:oMath>
                  </m:oMathPara>
                </a14:m>
                <a:endParaRPr lang="de-CH" sz="2400" dirty="0"/>
              </a:p>
            </p:txBody>
          </p:sp>
        </mc:Choice>
        <mc:Fallback xmlns="">
          <p:sp>
            <p:nvSpPr>
              <p:cNvPr id="149" name="TextBox 148"/>
              <p:cNvSpPr txBox="1">
                <a:spLocks noRot="1" noChangeAspect="1" noMove="1" noResize="1" noEditPoints="1" noAdjustHandles="1" noChangeArrowheads="1" noChangeShapeType="1" noTextEdit="1"/>
              </p:cNvSpPr>
              <p:nvPr/>
            </p:nvSpPr>
            <p:spPr>
              <a:xfrm>
                <a:off x="4788024" y="1692860"/>
                <a:ext cx="1142429" cy="507639"/>
              </a:xfrm>
              <a:prstGeom prst="rect">
                <a:avLst/>
              </a:prstGeom>
              <a:blipFill rotWithShape="1">
                <a:blip r:embed="rId5"/>
                <a:stretch>
                  <a:fillRect b="-4819"/>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0" name="TextBox 149"/>
              <p:cNvSpPr txBox="1"/>
              <p:nvPr/>
            </p:nvSpPr>
            <p:spPr>
              <a:xfrm>
                <a:off x="4816531" y="3284984"/>
                <a:ext cx="725455"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𝑥𝑦</m:t>
                          </m:r>
                        </m:sub>
                      </m:sSub>
                    </m:oMath>
                  </m:oMathPara>
                </a14:m>
                <a:endParaRPr lang="de-CH" sz="2400" dirty="0"/>
              </a:p>
            </p:txBody>
          </p:sp>
        </mc:Choice>
        <mc:Fallback xmlns="">
          <p:sp>
            <p:nvSpPr>
              <p:cNvPr id="150" name="TextBox 149"/>
              <p:cNvSpPr txBox="1">
                <a:spLocks noRot="1" noChangeAspect="1" noMove="1" noResize="1" noEditPoints="1" noAdjustHandles="1" noChangeArrowheads="1" noChangeShapeType="1" noTextEdit="1"/>
              </p:cNvSpPr>
              <p:nvPr/>
            </p:nvSpPr>
            <p:spPr>
              <a:xfrm>
                <a:off x="4816531" y="3284984"/>
                <a:ext cx="725455" cy="490840"/>
              </a:xfrm>
              <a:prstGeom prst="rect">
                <a:avLst/>
              </a:prstGeom>
              <a:blipFill rotWithShape="1">
                <a:blip r:embed="rId6"/>
                <a:stretch>
                  <a:fillRect b="-6250"/>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1" name="TextBox 150"/>
              <p:cNvSpPr txBox="1"/>
              <p:nvPr/>
            </p:nvSpPr>
            <p:spPr>
              <a:xfrm>
                <a:off x="5364088" y="3284984"/>
                <a:ext cx="70089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𝑥𝑧</m:t>
                          </m:r>
                        </m:sub>
                      </m:sSub>
                    </m:oMath>
                  </m:oMathPara>
                </a14:m>
                <a:endParaRPr lang="de-CH" sz="2400" dirty="0"/>
              </a:p>
            </p:txBody>
          </p:sp>
        </mc:Choice>
        <mc:Fallback xmlns="">
          <p:sp>
            <p:nvSpPr>
              <p:cNvPr id="151" name="TextBox 150"/>
              <p:cNvSpPr txBox="1">
                <a:spLocks noRot="1" noChangeAspect="1" noMove="1" noResize="1" noEditPoints="1" noAdjustHandles="1" noChangeArrowheads="1" noChangeShapeType="1" noTextEdit="1"/>
              </p:cNvSpPr>
              <p:nvPr/>
            </p:nvSpPr>
            <p:spPr>
              <a:xfrm>
                <a:off x="5364088" y="3284984"/>
                <a:ext cx="700898" cy="461665"/>
              </a:xfrm>
              <a:prstGeom prst="rect">
                <a:avLst/>
              </a:prstGeom>
              <a:blipFill rotWithShape="1">
                <a:blip r:embed="rId7"/>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52" name="TextBox 151"/>
              <p:cNvSpPr txBox="1"/>
              <p:nvPr/>
            </p:nvSpPr>
            <p:spPr>
              <a:xfrm>
                <a:off x="4278975" y="3284984"/>
                <a:ext cx="710516"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𝑦𝑧</m:t>
                          </m:r>
                        </m:sub>
                      </m:sSub>
                    </m:oMath>
                  </m:oMathPara>
                </a14:m>
                <a:endParaRPr lang="de-CH" sz="2400" dirty="0"/>
              </a:p>
            </p:txBody>
          </p:sp>
        </mc:Choice>
        <mc:Fallback xmlns="">
          <p:sp>
            <p:nvSpPr>
              <p:cNvPr id="152" name="TextBox 151"/>
              <p:cNvSpPr txBox="1">
                <a:spLocks noRot="1" noChangeAspect="1" noMove="1" noResize="1" noEditPoints="1" noAdjustHandles="1" noChangeArrowheads="1" noChangeShapeType="1" noTextEdit="1"/>
              </p:cNvSpPr>
              <p:nvPr/>
            </p:nvSpPr>
            <p:spPr>
              <a:xfrm>
                <a:off x="4278975" y="3284984"/>
                <a:ext cx="710516" cy="490840"/>
              </a:xfrm>
              <a:prstGeom prst="rect">
                <a:avLst/>
              </a:prstGeom>
              <a:blipFill rotWithShape="1">
                <a:blip r:embed="rId8"/>
                <a:stretch>
                  <a:fillRect b="-6250"/>
                </a:stretch>
              </a:blipFill>
            </p:spPr>
            <p:txBody>
              <a:bodyPr/>
              <a:lstStyle/>
              <a:p>
                <a:r>
                  <a:rPr lang="de-CH">
                    <a:noFill/>
                  </a:rPr>
                  <a:t> </a:t>
                </a:r>
              </a:p>
            </p:txBody>
          </p:sp>
        </mc:Fallback>
      </mc:AlternateContent>
      <p:grpSp>
        <p:nvGrpSpPr>
          <p:cNvPr id="154" name="Group 153"/>
          <p:cNvGrpSpPr/>
          <p:nvPr/>
        </p:nvGrpSpPr>
        <p:grpSpPr>
          <a:xfrm>
            <a:off x="909812" y="4149080"/>
            <a:ext cx="7550620" cy="2227883"/>
            <a:chOff x="-160540" y="4581128"/>
            <a:chExt cx="5092580" cy="1656184"/>
          </a:xfrm>
        </p:grpSpPr>
        <p:cxnSp>
          <p:nvCxnSpPr>
            <p:cNvPr id="155" name="Gerade Verbindung mit Pfeil 73"/>
            <p:cNvCxnSpPr/>
            <p:nvPr/>
          </p:nvCxnSpPr>
          <p:spPr>
            <a:xfrm flipV="1">
              <a:off x="32060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6" name="Gerade Verbindung mit Pfeil 75"/>
            <p:cNvCxnSpPr/>
            <p:nvPr/>
          </p:nvCxnSpPr>
          <p:spPr>
            <a:xfrm flipV="1">
              <a:off x="68064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Gerade Verbindung mit Pfeil 77"/>
            <p:cNvCxnSpPr/>
            <p:nvPr/>
          </p:nvCxnSpPr>
          <p:spPr>
            <a:xfrm flipV="1">
              <a:off x="104068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8" name="Gerade Verbindung mit Pfeil 79"/>
            <p:cNvCxnSpPr/>
            <p:nvPr/>
          </p:nvCxnSpPr>
          <p:spPr>
            <a:xfrm flipV="1">
              <a:off x="1400724" y="5417216"/>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9" name="Gerade Verbindung mit Pfeil 94"/>
            <p:cNvCxnSpPr/>
            <p:nvPr/>
          </p:nvCxnSpPr>
          <p:spPr>
            <a:xfrm flipV="1">
              <a:off x="-39436" y="540521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0" name="Gerade Verbindung mit Pfeil 95"/>
            <p:cNvCxnSpPr/>
            <p:nvPr/>
          </p:nvCxnSpPr>
          <p:spPr>
            <a:xfrm>
              <a:off x="91488" y="5405215"/>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1" name="Rectangle 160"/>
            <p:cNvSpPr/>
            <p:nvPr/>
          </p:nvSpPr>
          <p:spPr>
            <a:xfrm>
              <a:off x="1292712"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2" name="Rectangle 161"/>
            <p:cNvSpPr/>
            <p:nvPr/>
          </p:nvSpPr>
          <p:spPr>
            <a:xfrm>
              <a:off x="932672"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3" name="Rectangle 162"/>
            <p:cNvSpPr/>
            <p:nvPr/>
          </p:nvSpPr>
          <p:spPr>
            <a:xfrm>
              <a:off x="572632"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4" name="Rectangle 163"/>
            <p:cNvSpPr/>
            <p:nvPr/>
          </p:nvSpPr>
          <p:spPr>
            <a:xfrm>
              <a:off x="199500"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5" name="Rectangle 164"/>
            <p:cNvSpPr/>
            <p:nvPr/>
          </p:nvSpPr>
          <p:spPr>
            <a:xfrm>
              <a:off x="-160540" y="5348515"/>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66" name="Gerade Verbindung mit Pfeil 94"/>
            <p:cNvCxnSpPr/>
            <p:nvPr/>
          </p:nvCxnSpPr>
          <p:spPr>
            <a:xfrm flipV="1">
              <a:off x="2238512"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7" name="Gerade Verbindung mit Pfeil 95"/>
            <p:cNvCxnSpPr/>
            <p:nvPr/>
          </p:nvCxnSpPr>
          <p:spPr>
            <a:xfrm>
              <a:off x="2369436"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8" name="Rectangle 167"/>
            <p:cNvSpPr/>
            <p:nvPr/>
          </p:nvSpPr>
          <p:spPr>
            <a:xfrm>
              <a:off x="2117408" y="5805264"/>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69" name="Gerade Verbindung mit Pfeil 94"/>
            <p:cNvCxnSpPr/>
            <p:nvPr/>
          </p:nvCxnSpPr>
          <p:spPr>
            <a:xfrm flipV="1">
              <a:off x="2598552"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0" name="Gerade Verbindung mit Pfeil 95"/>
            <p:cNvCxnSpPr/>
            <p:nvPr/>
          </p:nvCxnSpPr>
          <p:spPr>
            <a:xfrm>
              <a:off x="2729476"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1" name="Rectangle 170"/>
            <p:cNvSpPr/>
            <p:nvPr/>
          </p:nvSpPr>
          <p:spPr>
            <a:xfrm>
              <a:off x="2477448" y="5805264"/>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2" name="Gerade Verbindung mit Pfeil 94"/>
            <p:cNvCxnSpPr/>
            <p:nvPr/>
          </p:nvCxnSpPr>
          <p:spPr>
            <a:xfrm flipV="1">
              <a:off x="2958592" y="5861964"/>
              <a:ext cx="0" cy="267303"/>
            </a:xfrm>
            <a:prstGeom prst="straightConnector1">
              <a:avLst/>
            </a:prstGeom>
            <a:ln w="444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4" name="Rectangle 173"/>
            <p:cNvSpPr/>
            <p:nvPr/>
          </p:nvSpPr>
          <p:spPr>
            <a:xfrm>
              <a:off x="2837488" y="5805264"/>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77" name="Rectangle 176"/>
            <p:cNvSpPr/>
            <p:nvPr/>
          </p:nvSpPr>
          <p:spPr>
            <a:xfrm>
              <a:off x="2470676" y="4581128"/>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78" name="Rectangle 177"/>
            <p:cNvSpPr/>
            <p:nvPr/>
          </p:nvSpPr>
          <p:spPr>
            <a:xfrm>
              <a:off x="2110636" y="4581128"/>
              <a:ext cx="373132" cy="4320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9" name="Straight Connector 178"/>
            <p:cNvCxnSpPr>
              <a:stCxn id="161" idx="3"/>
              <a:endCxn id="178" idx="1"/>
            </p:cNvCxnSpPr>
            <p:nvPr/>
          </p:nvCxnSpPr>
          <p:spPr>
            <a:xfrm flipV="1">
              <a:off x="1665844" y="4797152"/>
              <a:ext cx="444792" cy="767387"/>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a:stCxn id="168" idx="1"/>
            </p:cNvCxnSpPr>
            <p:nvPr/>
          </p:nvCxnSpPr>
          <p:spPr>
            <a:xfrm flipH="1" flipV="1">
              <a:off x="1665844" y="5564539"/>
              <a:ext cx="451564" cy="456749"/>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flipV="1">
              <a:off x="1665844" y="5544866"/>
              <a:ext cx="1898044" cy="6002"/>
            </a:xfrm>
            <a:prstGeom prst="line">
              <a:avLst/>
            </a:prstGeom>
          </p:spPr>
          <p:style>
            <a:lnRef idx="1">
              <a:schemeClr val="accent1"/>
            </a:lnRef>
            <a:fillRef idx="0">
              <a:schemeClr val="accent1"/>
            </a:fillRef>
            <a:effectRef idx="0">
              <a:schemeClr val="accent1"/>
            </a:effectRef>
            <a:fontRef idx="minor">
              <a:schemeClr val="tx1"/>
            </a:fontRef>
          </p:style>
        </p:cxnSp>
        <p:cxnSp>
          <p:nvCxnSpPr>
            <p:cNvPr id="182" name="Straight Connector 181"/>
            <p:cNvCxnSpPr>
              <a:stCxn id="177" idx="3"/>
            </p:cNvCxnSpPr>
            <p:nvPr/>
          </p:nvCxnSpPr>
          <p:spPr>
            <a:xfrm>
              <a:off x="2843808" y="4797152"/>
              <a:ext cx="12241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a:stCxn id="174" idx="3"/>
            </p:cNvCxnSpPr>
            <p:nvPr/>
          </p:nvCxnSpPr>
          <p:spPr>
            <a:xfrm>
              <a:off x="3210620" y="6021288"/>
              <a:ext cx="8573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4" name="Straight Arrow Connector 183"/>
            <p:cNvCxnSpPr/>
            <p:nvPr/>
          </p:nvCxnSpPr>
          <p:spPr>
            <a:xfrm>
              <a:off x="3419872" y="4783480"/>
              <a:ext cx="0" cy="75538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a:off x="3419872" y="5544866"/>
              <a:ext cx="0" cy="476422"/>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a:off x="3995936" y="4797152"/>
              <a:ext cx="0" cy="1224136"/>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87" name="TextBox 186"/>
            <p:cNvSpPr txBox="1"/>
            <p:nvPr/>
          </p:nvSpPr>
          <p:spPr>
            <a:xfrm>
              <a:off x="3377322" y="4941168"/>
              <a:ext cx="690622" cy="297437"/>
            </a:xfrm>
            <a:prstGeom prst="rect">
              <a:avLst/>
            </a:prstGeom>
            <a:noFill/>
          </p:spPr>
          <p:txBody>
            <a:bodyPr wrap="square" rtlCol="0">
              <a:spAutoFit/>
            </a:bodyPr>
            <a:lstStyle/>
            <a:p>
              <a:r>
                <a:rPr lang="de-CH" sz="2000" i="1" dirty="0" smtClean="0"/>
                <a:t>6 Dq</a:t>
              </a:r>
              <a:endParaRPr lang="de-CH" sz="2000" i="1" dirty="0"/>
            </a:p>
          </p:txBody>
        </p:sp>
        <p:sp>
          <p:nvSpPr>
            <p:cNvPr id="188" name="TextBox 187"/>
            <p:cNvSpPr txBox="1"/>
            <p:nvPr/>
          </p:nvSpPr>
          <p:spPr>
            <a:xfrm>
              <a:off x="3377322" y="5589240"/>
              <a:ext cx="690622" cy="297437"/>
            </a:xfrm>
            <a:prstGeom prst="rect">
              <a:avLst/>
            </a:prstGeom>
            <a:noFill/>
          </p:spPr>
          <p:txBody>
            <a:bodyPr wrap="square" rtlCol="0">
              <a:spAutoFit/>
            </a:bodyPr>
            <a:lstStyle/>
            <a:p>
              <a:r>
                <a:rPr lang="de-CH" sz="2000" i="1" dirty="0" smtClean="0"/>
                <a:t>4 Dq</a:t>
              </a:r>
              <a:endParaRPr lang="de-CH" sz="2000" i="1" dirty="0"/>
            </a:p>
          </p:txBody>
        </p:sp>
        <p:sp>
          <p:nvSpPr>
            <p:cNvPr id="189" name="TextBox 188"/>
            <p:cNvSpPr txBox="1"/>
            <p:nvPr/>
          </p:nvSpPr>
          <p:spPr>
            <a:xfrm>
              <a:off x="4067944" y="5276924"/>
              <a:ext cx="864096" cy="297437"/>
            </a:xfrm>
            <a:prstGeom prst="rect">
              <a:avLst/>
            </a:prstGeom>
            <a:noFill/>
          </p:spPr>
          <p:txBody>
            <a:bodyPr wrap="square" rtlCol="0">
              <a:spAutoFit/>
            </a:bodyPr>
            <a:lstStyle/>
            <a:p>
              <a:r>
                <a:rPr lang="de-CH" sz="2000" i="1" dirty="0" smtClean="0"/>
                <a:t>10 Dq</a:t>
              </a:r>
              <a:endParaRPr lang="de-CH" sz="2000" i="1" dirty="0"/>
            </a:p>
          </p:txBody>
        </p:sp>
      </p:grpSp>
      <p:sp>
        <p:nvSpPr>
          <p:cNvPr id="190" name="TextBox 189"/>
          <p:cNvSpPr txBox="1"/>
          <p:nvPr/>
        </p:nvSpPr>
        <p:spPr>
          <a:xfrm>
            <a:off x="7194070" y="4216723"/>
            <a:ext cx="864096" cy="523220"/>
          </a:xfrm>
          <a:prstGeom prst="rect">
            <a:avLst/>
          </a:prstGeom>
          <a:noFill/>
        </p:spPr>
        <p:txBody>
          <a:bodyPr wrap="square" rtlCol="0">
            <a:spAutoFit/>
          </a:bodyPr>
          <a:lstStyle/>
          <a:p>
            <a:r>
              <a:rPr lang="de-CH" sz="2800" dirty="0" smtClean="0"/>
              <a:t>e</a:t>
            </a:r>
            <a:r>
              <a:rPr lang="de-CH" sz="2800" baseline="-25000" dirty="0" smtClean="0"/>
              <a:t>g</a:t>
            </a:r>
            <a:endParaRPr lang="de-CH" sz="2800" baseline="-25000" dirty="0"/>
          </a:p>
        </p:txBody>
      </p:sp>
      <p:sp>
        <p:nvSpPr>
          <p:cNvPr id="191" name="TextBox 190"/>
          <p:cNvSpPr txBox="1"/>
          <p:nvPr/>
        </p:nvSpPr>
        <p:spPr>
          <a:xfrm>
            <a:off x="7194070" y="5837806"/>
            <a:ext cx="864096" cy="523220"/>
          </a:xfrm>
          <a:prstGeom prst="rect">
            <a:avLst/>
          </a:prstGeom>
          <a:noFill/>
        </p:spPr>
        <p:txBody>
          <a:bodyPr wrap="square" rtlCol="0">
            <a:spAutoFit/>
          </a:bodyPr>
          <a:lstStyle/>
          <a:p>
            <a:r>
              <a:rPr lang="de-CH" sz="2800" dirty="0" smtClean="0"/>
              <a:t>t</a:t>
            </a:r>
            <a:r>
              <a:rPr lang="de-CH" sz="2800" baseline="-25000" dirty="0" smtClean="0"/>
              <a:t>2g</a:t>
            </a:r>
            <a:endParaRPr lang="de-CH" sz="2800" baseline="-25000" dirty="0"/>
          </a:p>
        </p:txBody>
      </p:sp>
      <mc:AlternateContent xmlns:mc="http://schemas.openxmlformats.org/markup-compatibility/2006" xmlns:a14="http://schemas.microsoft.com/office/drawing/2010/main">
        <mc:Choice Requires="a14">
          <p:sp>
            <p:nvSpPr>
              <p:cNvPr id="192" name="TextBox 191"/>
              <p:cNvSpPr txBox="1"/>
              <p:nvPr/>
            </p:nvSpPr>
            <p:spPr>
              <a:xfrm>
                <a:off x="4153315" y="4711980"/>
                <a:ext cx="694870" cy="464423"/>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𝑧</m:t>
                              </m:r>
                            </m:e>
                            <m:sup>
                              <m:r>
                                <a:rPr lang="de-CH" sz="2400" b="0" i="1" smtClean="0">
                                  <a:latin typeface="Cambria Math"/>
                                </a:rPr>
                                <m:t>2</m:t>
                              </m:r>
                            </m:sup>
                          </m:sSup>
                        </m:sub>
                      </m:sSub>
                    </m:oMath>
                  </m:oMathPara>
                </a14:m>
                <a:endParaRPr lang="de-CH" sz="2400" dirty="0"/>
              </a:p>
            </p:txBody>
          </p:sp>
        </mc:Choice>
        <mc:Fallback xmlns="">
          <p:sp>
            <p:nvSpPr>
              <p:cNvPr id="192" name="TextBox 191"/>
              <p:cNvSpPr txBox="1">
                <a:spLocks noRot="1" noChangeAspect="1" noMove="1" noResize="1" noEditPoints="1" noAdjustHandles="1" noChangeArrowheads="1" noChangeShapeType="1" noTextEdit="1"/>
              </p:cNvSpPr>
              <p:nvPr/>
            </p:nvSpPr>
            <p:spPr>
              <a:xfrm>
                <a:off x="4153315" y="4711980"/>
                <a:ext cx="694870" cy="464423"/>
              </a:xfrm>
              <a:prstGeom prst="rect">
                <a:avLst/>
              </a:prstGeom>
              <a:blipFill rotWithShape="1">
                <a:blip r:embed="rId9"/>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3" name="TextBox 192"/>
              <p:cNvSpPr txBox="1"/>
              <p:nvPr/>
            </p:nvSpPr>
            <p:spPr>
              <a:xfrm>
                <a:off x="4788024" y="4717196"/>
                <a:ext cx="1142429" cy="50763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sSup>
                            <m:sSupPr>
                              <m:ctrlPr>
                                <a:rPr lang="de-CH" sz="2400" i="1" smtClean="0">
                                  <a:latin typeface="Cambria Math"/>
                                </a:rPr>
                              </m:ctrlPr>
                            </m:sSupPr>
                            <m:e>
                              <m:r>
                                <a:rPr lang="de-CH" sz="2400" b="0" i="1" smtClean="0">
                                  <a:latin typeface="Cambria Math"/>
                                </a:rPr>
                                <m:t>𝑥</m:t>
                              </m:r>
                            </m:e>
                            <m:sup>
                              <m:r>
                                <a:rPr lang="de-CH" sz="2400" b="0" i="1" smtClean="0">
                                  <a:latin typeface="Cambria Math"/>
                                </a:rPr>
                                <m:t>2</m:t>
                              </m:r>
                            </m:sup>
                          </m:sSup>
                          <m:r>
                            <a:rPr lang="de-CH" sz="2400" b="0" i="1" smtClean="0">
                              <a:latin typeface="Cambria Math"/>
                            </a:rPr>
                            <m:t>−</m:t>
                          </m:r>
                          <m:sSup>
                            <m:sSupPr>
                              <m:ctrlPr>
                                <a:rPr lang="de-CH" sz="2400" b="0" i="1" smtClean="0">
                                  <a:latin typeface="Cambria Math"/>
                                </a:rPr>
                              </m:ctrlPr>
                            </m:sSupPr>
                            <m:e>
                              <m:r>
                                <a:rPr lang="de-CH" sz="2400" b="0" i="1" smtClean="0">
                                  <a:latin typeface="Cambria Math"/>
                                </a:rPr>
                                <m:t>𝑦</m:t>
                              </m:r>
                            </m:e>
                            <m:sup>
                              <m:r>
                                <a:rPr lang="de-CH" sz="2400" b="0" i="1" smtClean="0">
                                  <a:latin typeface="Cambria Math"/>
                                </a:rPr>
                                <m:t>2</m:t>
                              </m:r>
                            </m:sup>
                          </m:sSup>
                        </m:sub>
                      </m:sSub>
                    </m:oMath>
                  </m:oMathPara>
                </a14:m>
                <a:endParaRPr lang="de-CH" sz="2400" dirty="0"/>
              </a:p>
            </p:txBody>
          </p:sp>
        </mc:Choice>
        <mc:Fallback xmlns="">
          <p:sp>
            <p:nvSpPr>
              <p:cNvPr id="193" name="TextBox 192"/>
              <p:cNvSpPr txBox="1">
                <a:spLocks noRot="1" noChangeAspect="1" noMove="1" noResize="1" noEditPoints="1" noAdjustHandles="1" noChangeArrowheads="1" noChangeShapeType="1" noTextEdit="1"/>
              </p:cNvSpPr>
              <p:nvPr/>
            </p:nvSpPr>
            <p:spPr>
              <a:xfrm>
                <a:off x="4788024" y="4717196"/>
                <a:ext cx="1142429" cy="507639"/>
              </a:xfrm>
              <a:prstGeom prst="rect">
                <a:avLst/>
              </a:prstGeom>
              <a:blipFill rotWithShape="1">
                <a:blip r:embed="rId10"/>
                <a:stretch>
                  <a:fillRect b="-4819"/>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4" name="TextBox 193"/>
              <p:cNvSpPr txBox="1"/>
              <p:nvPr/>
            </p:nvSpPr>
            <p:spPr>
              <a:xfrm>
                <a:off x="4816531" y="6322536"/>
                <a:ext cx="725455"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𝑥𝑦</m:t>
                          </m:r>
                        </m:sub>
                      </m:sSub>
                    </m:oMath>
                  </m:oMathPara>
                </a14:m>
                <a:endParaRPr lang="de-CH" sz="2400" dirty="0"/>
              </a:p>
            </p:txBody>
          </p:sp>
        </mc:Choice>
        <mc:Fallback xmlns="">
          <p:sp>
            <p:nvSpPr>
              <p:cNvPr id="194" name="TextBox 193"/>
              <p:cNvSpPr txBox="1">
                <a:spLocks noRot="1" noChangeAspect="1" noMove="1" noResize="1" noEditPoints="1" noAdjustHandles="1" noChangeArrowheads="1" noChangeShapeType="1" noTextEdit="1"/>
              </p:cNvSpPr>
              <p:nvPr/>
            </p:nvSpPr>
            <p:spPr>
              <a:xfrm>
                <a:off x="4816531" y="6322536"/>
                <a:ext cx="725455" cy="490840"/>
              </a:xfrm>
              <a:prstGeom prst="rect">
                <a:avLst/>
              </a:prstGeom>
              <a:blipFill rotWithShape="1">
                <a:blip r:embed="rId11"/>
                <a:stretch>
                  <a:fillRect b="-4938"/>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5" name="TextBox 194"/>
              <p:cNvSpPr txBox="1"/>
              <p:nvPr/>
            </p:nvSpPr>
            <p:spPr>
              <a:xfrm>
                <a:off x="5364088" y="6322536"/>
                <a:ext cx="700898" cy="4616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𝑥𝑧</m:t>
                          </m:r>
                        </m:sub>
                      </m:sSub>
                    </m:oMath>
                  </m:oMathPara>
                </a14:m>
                <a:endParaRPr lang="de-CH" sz="2400" dirty="0"/>
              </a:p>
            </p:txBody>
          </p:sp>
        </mc:Choice>
        <mc:Fallback xmlns="">
          <p:sp>
            <p:nvSpPr>
              <p:cNvPr id="195" name="TextBox 194"/>
              <p:cNvSpPr txBox="1">
                <a:spLocks noRot="1" noChangeAspect="1" noMove="1" noResize="1" noEditPoints="1" noAdjustHandles="1" noChangeArrowheads="1" noChangeShapeType="1" noTextEdit="1"/>
              </p:cNvSpPr>
              <p:nvPr/>
            </p:nvSpPr>
            <p:spPr>
              <a:xfrm>
                <a:off x="5364088" y="6322536"/>
                <a:ext cx="700898" cy="461665"/>
              </a:xfrm>
              <a:prstGeom prst="rect">
                <a:avLst/>
              </a:prstGeom>
              <a:blipFill rotWithShape="1">
                <a:blip r:embed="rId12"/>
                <a:stretch>
                  <a:fillRect/>
                </a:stretch>
              </a:blipFill>
            </p:spPr>
            <p:txBody>
              <a:bodyPr/>
              <a:lstStyle/>
              <a:p>
                <a:r>
                  <a:rPr lang="de-CH">
                    <a:noFill/>
                  </a:rPr>
                  <a:t> </a:t>
                </a:r>
              </a:p>
            </p:txBody>
          </p:sp>
        </mc:Fallback>
      </mc:AlternateContent>
      <mc:AlternateContent xmlns:mc="http://schemas.openxmlformats.org/markup-compatibility/2006" xmlns:a14="http://schemas.microsoft.com/office/drawing/2010/main">
        <mc:Choice Requires="a14">
          <p:sp>
            <p:nvSpPr>
              <p:cNvPr id="196" name="TextBox 195"/>
              <p:cNvSpPr txBox="1"/>
              <p:nvPr/>
            </p:nvSpPr>
            <p:spPr>
              <a:xfrm>
                <a:off x="4278975" y="6322536"/>
                <a:ext cx="710516" cy="49084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de-CH" sz="2400" i="1" smtClean="0">
                              <a:latin typeface="Cambria Math"/>
                            </a:rPr>
                          </m:ctrlPr>
                        </m:sSubPr>
                        <m:e>
                          <m:r>
                            <a:rPr lang="de-CH" sz="2400" b="0" i="1" smtClean="0">
                              <a:latin typeface="Cambria Math"/>
                            </a:rPr>
                            <m:t>𝑑</m:t>
                          </m:r>
                        </m:e>
                        <m:sub>
                          <m:r>
                            <a:rPr lang="de-CH" sz="2400" b="0" i="1" smtClean="0">
                              <a:latin typeface="Cambria Math"/>
                            </a:rPr>
                            <m:t>𝑦𝑧</m:t>
                          </m:r>
                        </m:sub>
                      </m:sSub>
                    </m:oMath>
                  </m:oMathPara>
                </a14:m>
                <a:endParaRPr lang="de-CH" sz="2400" dirty="0"/>
              </a:p>
            </p:txBody>
          </p:sp>
        </mc:Choice>
        <mc:Fallback xmlns="">
          <p:sp>
            <p:nvSpPr>
              <p:cNvPr id="196" name="TextBox 195"/>
              <p:cNvSpPr txBox="1">
                <a:spLocks noRot="1" noChangeAspect="1" noMove="1" noResize="1" noEditPoints="1" noAdjustHandles="1" noChangeArrowheads="1" noChangeShapeType="1" noTextEdit="1"/>
              </p:cNvSpPr>
              <p:nvPr/>
            </p:nvSpPr>
            <p:spPr>
              <a:xfrm>
                <a:off x="4278975" y="6322536"/>
                <a:ext cx="710516" cy="490840"/>
              </a:xfrm>
              <a:prstGeom prst="rect">
                <a:avLst/>
              </a:prstGeom>
              <a:blipFill rotWithShape="1">
                <a:blip r:embed="rId13"/>
                <a:stretch>
                  <a:fillRect b="-4938"/>
                </a:stretch>
              </a:blipFill>
            </p:spPr>
            <p:txBody>
              <a:bodyPr/>
              <a:lstStyle/>
              <a:p>
                <a:r>
                  <a:rPr lang="de-CH">
                    <a:noFill/>
                  </a:rPr>
                  <a:t> </a:t>
                </a:r>
              </a:p>
            </p:txBody>
          </p:sp>
        </mc:Fallback>
      </mc:AlternateContent>
      <p:sp>
        <p:nvSpPr>
          <p:cNvPr id="40977" name="TextBox 40976"/>
          <p:cNvSpPr txBox="1"/>
          <p:nvPr/>
        </p:nvSpPr>
        <p:spPr>
          <a:xfrm>
            <a:off x="887739" y="2771440"/>
            <a:ext cx="2707926" cy="707886"/>
          </a:xfrm>
          <a:prstGeom prst="rect">
            <a:avLst/>
          </a:prstGeom>
          <a:noFill/>
        </p:spPr>
        <p:txBody>
          <a:bodyPr wrap="square" rtlCol="0">
            <a:spAutoFit/>
          </a:bodyPr>
          <a:lstStyle/>
          <a:p>
            <a:pPr algn="ctr"/>
            <a:r>
              <a:rPr lang="de-CH" sz="2000" dirty="0" smtClean="0">
                <a:solidFill>
                  <a:schemeClr val="tx2"/>
                </a:solidFill>
              </a:rPr>
              <a:t>Kugelsymmetrisches Ligandenfeld</a:t>
            </a:r>
            <a:endParaRPr lang="de-CH" sz="2000" dirty="0">
              <a:solidFill>
                <a:schemeClr val="tx2"/>
              </a:solidFill>
            </a:endParaRPr>
          </a:p>
        </p:txBody>
      </p:sp>
      <p:sp>
        <p:nvSpPr>
          <p:cNvPr id="198" name="TextBox 197"/>
          <p:cNvSpPr txBox="1"/>
          <p:nvPr/>
        </p:nvSpPr>
        <p:spPr>
          <a:xfrm>
            <a:off x="919518" y="5745473"/>
            <a:ext cx="2707926" cy="707886"/>
          </a:xfrm>
          <a:prstGeom prst="rect">
            <a:avLst/>
          </a:prstGeom>
          <a:noFill/>
        </p:spPr>
        <p:txBody>
          <a:bodyPr wrap="square" rtlCol="0">
            <a:spAutoFit/>
          </a:bodyPr>
          <a:lstStyle/>
          <a:p>
            <a:pPr algn="ctr"/>
            <a:r>
              <a:rPr lang="de-CH" sz="2000" dirty="0" smtClean="0">
                <a:solidFill>
                  <a:schemeClr val="tx2"/>
                </a:solidFill>
              </a:rPr>
              <a:t>Kugelsymmetrisches Ligandenfeld</a:t>
            </a:r>
            <a:endParaRPr lang="de-CH" sz="2000" dirty="0">
              <a:solidFill>
                <a:schemeClr val="tx2"/>
              </a:solidFill>
            </a:endParaRPr>
          </a:p>
        </p:txBody>
      </p:sp>
      <p:sp>
        <p:nvSpPr>
          <p:cNvPr id="199" name="TextBox 198"/>
          <p:cNvSpPr txBox="1"/>
          <p:nvPr/>
        </p:nvSpPr>
        <p:spPr>
          <a:xfrm>
            <a:off x="333140" y="1124744"/>
            <a:ext cx="1908562" cy="584775"/>
          </a:xfrm>
          <a:prstGeom prst="rect">
            <a:avLst/>
          </a:prstGeom>
          <a:noFill/>
        </p:spPr>
        <p:txBody>
          <a:bodyPr wrap="square" rtlCol="0">
            <a:spAutoFit/>
          </a:bodyPr>
          <a:lstStyle/>
          <a:p>
            <a:pPr algn="ctr"/>
            <a:r>
              <a:rPr lang="de-CH" sz="3200" b="1" dirty="0" smtClean="0">
                <a:solidFill>
                  <a:schemeClr val="tx2"/>
                </a:solidFill>
              </a:rPr>
              <a:t>High spin</a:t>
            </a:r>
            <a:endParaRPr lang="de-CH" sz="3200" b="1" dirty="0">
              <a:solidFill>
                <a:schemeClr val="tx2"/>
              </a:solidFill>
            </a:endParaRPr>
          </a:p>
        </p:txBody>
      </p:sp>
      <p:sp>
        <p:nvSpPr>
          <p:cNvPr id="200" name="TextBox 199"/>
          <p:cNvSpPr txBox="1"/>
          <p:nvPr/>
        </p:nvSpPr>
        <p:spPr>
          <a:xfrm>
            <a:off x="364919" y="4260575"/>
            <a:ext cx="1908562" cy="584775"/>
          </a:xfrm>
          <a:prstGeom prst="rect">
            <a:avLst/>
          </a:prstGeom>
          <a:noFill/>
        </p:spPr>
        <p:txBody>
          <a:bodyPr wrap="square" rtlCol="0">
            <a:spAutoFit/>
          </a:bodyPr>
          <a:lstStyle/>
          <a:p>
            <a:pPr algn="ctr"/>
            <a:r>
              <a:rPr lang="de-CH" sz="3200" b="1" dirty="0" smtClean="0">
                <a:solidFill>
                  <a:schemeClr val="tx2"/>
                </a:solidFill>
              </a:rPr>
              <a:t>Low spin</a:t>
            </a:r>
            <a:endParaRPr lang="de-CH" sz="3200" b="1" dirty="0">
              <a:solidFill>
                <a:schemeClr val="tx2"/>
              </a:solidFill>
            </a:endParaRPr>
          </a:p>
        </p:txBody>
      </p:sp>
      <p:cxnSp>
        <p:nvCxnSpPr>
          <p:cNvPr id="40979" name="Straight Connector 40978"/>
          <p:cNvCxnSpPr/>
          <p:nvPr/>
        </p:nvCxnSpPr>
        <p:spPr>
          <a:xfrm>
            <a:off x="0" y="3861048"/>
            <a:ext cx="9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16506" y="836712"/>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4067944" y="2094224"/>
            <a:ext cx="1996986" cy="707886"/>
          </a:xfrm>
          <a:prstGeom prst="rect">
            <a:avLst/>
          </a:prstGeom>
          <a:noFill/>
        </p:spPr>
        <p:txBody>
          <a:bodyPr wrap="square" rtlCol="0">
            <a:spAutoFit/>
          </a:bodyPr>
          <a:lstStyle/>
          <a:p>
            <a:pPr algn="ctr"/>
            <a:r>
              <a:rPr lang="de-CH" sz="2000" dirty="0" smtClean="0">
                <a:solidFill>
                  <a:schemeClr val="tx2"/>
                </a:solidFill>
              </a:rPr>
              <a:t>Oktaedrisches Ligandenfeld</a:t>
            </a:r>
            <a:endParaRPr lang="de-CH" sz="2000" dirty="0">
              <a:solidFill>
                <a:schemeClr val="tx2"/>
              </a:solidFill>
            </a:endParaRPr>
          </a:p>
        </p:txBody>
      </p:sp>
      <p:sp>
        <p:nvSpPr>
          <p:cNvPr id="90" name="TextBox 89"/>
          <p:cNvSpPr txBox="1"/>
          <p:nvPr/>
        </p:nvSpPr>
        <p:spPr>
          <a:xfrm>
            <a:off x="4067944" y="5085184"/>
            <a:ext cx="1996986" cy="707886"/>
          </a:xfrm>
          <a:prstGeom prst="rect">
            <a:avLst/>
          </a:prstGeom>
          <a:noFill/>
        </p:spPr>
        <p:txBody>
          <a:bodyPr wrap="square" rtlCol="0">
            <a:spAutoFit/>
          </a:bodyPr>
          <a:lstStyle/>
          <a:p>
            <a:pPr algn="ctr"/>
            <a:r>
              <a:rPr lang="de-CH" sz="2000" dirty="0" smtClean="0">
                <a:solidFill>
                  <a:schemeClr val="tx2"/>
                </a:solidFill>
              </a:rPr>
              <a:t>Oktaedrisches Ligandenfeld</a:t>
            </a:r>
            <a:endParaRPr lang="de-CH" sz="2000" dirty="0">
              <a:solidFill>
                <a:schemeClr val="tx2"/>
              </a:solidFill>
            </a:endParaRPr>
          </a:p>
        </p:txBody>
      </p:sp>
    </p:spTree>
    <p:extLst>
      <p:ext uri="{BB962C8B-B14F-4D97-AF65-F5344CB8AC3E}">
        <p14:creationId xmlns:p14="http://schemas.microsoft.com/office/powerpoint/2010/main" val="35208207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4704"/>
          </a:xfrm>
        </p:spPr>
        <p:txBody>
          <a:bodyPr/>
          <a:lstStyle/>
          <a:p>
            <a:pPr algn="l"/>
            <a:r>
              <a:rPr lang="de-CH" dirty="0" smtClean="0">
                <a:solidFill>
                  <a:schemeClr val="tx2"/>
                </a:solidFill>
              </a:rPr>
              <a:t>Elektronenkonfiguration</a:t>
            </a:r>
            <a:endParaRPr lang="en-US" dirty="0">
              <a:solidFill>
                <a:schemeClr val="tx2"/>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1960580763"/>
              </p:ext>
            </p:extLst>
          </p:nvPr>
        </p:nvGraphicFramePr>
        <p:xfrm>
          <a:off x="251520" y="836712"/>
          <a:ext cx="8625204" cy="5892512"/>
        </p:xfrm>
        <a:graphic>
          <a:graphicData uri="http://schemas.openxmlformats.org/drawingml/2006/table">
            <a:tbl>
              <a:tblPr firstRow="1" bandRow="1">
                <a:tableStyleId>{5C22544A-7EE6-4342-B048-85BDC9FD1C3A}</a:tableStyleId>
              </a:tblPr>
              <a:tblGrid>
                <a:gridCol w="590867"/>
                <a:gridCol w="424180"/>
                <a:gridCol w="732155"/>
                <a:gridCol w="643255"/>
                <a:gridCol w="1205230"/>
                <a:gridCol w="1613154"/>
                <a:gridCol w="1922780"/>
                <a:gridCol w="1493583"/>
              </a:tblGrid>
              <a:tr h="375084">
                <a:tc>
                  <a:txBody>
                    <a:bodyPr/>
                    <a:lstStyle/>
                    <a:p>
                      <a:pPr algn="ctr"/>
                      <a:r>
                        <a:rPr lang="de-CH" sz="2400" b="1" dirty="0" smtClean="0"/>
                        <a:t>n</a:t>
                      </a:r>
                      <a:r>
                        <a:rPr lang="de-CH" sz="2400" b="1" baseline="-25000" dirty="0" smtClean="0"/>
                        <a:t>d</a:t>
                      </a:r>
                      <a:endParaRPr lang="en-US" sz="2400" b="1" baseline="-25000" dirty="0"/>
                    </a:p>
                  </a:txBody>
                  <a:tcPr/>
                </a:tc>
                <a:tc>
                  <a:txBody>
                    <a:bodyPr/>
                    <a:lstStyle/>
                    <a:p>
                      <a:pPr algn="ctr"/>
                      <a:r>
                        <a:rPr lang="de-CH" sz="2400" b="1" dirty="0" smtClean="0"/>
                        <a:t>n</a:t>
                      </a:r>
                      <a:endParaRPr lang="en-US" sz="2400" b="1" dirty="0"/>
                    </a:p>
                  </a:txBody>
                  <a:tcPr/>
                </a:tc>
                <a:tc>
                  <a:txBody>
                    <a:bodyPr/>
                    <a:lstStyle/>
                    <a:p>
                      <a:pPr algn="ctr"/>
                      <a:r>
                        <a:rPr lang="de-CH" sz="2400" dirty="0" smtClean="0"/>
                        <a:t>S</a:t>
                      </a:r>
                      <a:endParaRPr lang="en-US" sz="2400" dirty="0"/>
                    </a:p>
                  </a:txBody>
                  <a:tcPr/>
                </a:tc>
                <a:tc>
                  <a:txBody>
                    <a:bodyPr/>
                    <a:lstStyle/>
                    <a:p>
                      <a:pPr algn="ctr"/>
                      <a:r>
                        <a:rPr lang="de-CH" sz="2400" dirty="0" smtClean="0"/>
                        <a:t>≈ B</a:t>
                      </a:r>
                      <a:endParaRPr lang="en-US" sz="2400" dirty="0"/>
                    </a:p>
                  </a:txBody>
                  <a:tcPr/>
                </a:tc>
                <a:tc>
                  <a:txBody>
                    <a:bodyPr/>
                    <a:lstStyle/>
                    <a:p>
                      <a:pPr algn="ctr"/>
                      <a:r>
                        <a:rPr lang="de-CH" sz="2400" dirty="0" smtClean="0"/>
                        <a:t>Konf.</a:t>
                      </a:r>
                      <a:endParaRPr lang="en-US" sz="2400" dirty="0"/>
                    </a:p>
                  </a:txBody>
                  <a:tcPr/>
                </a:tc>
                <a:tc>
                  <a:txBody>
                    <a:bodyPr/>
                    <a:lstStyle/>
                    <a:p>
                      <a:pPr algn="ctr"/>
                      <a:r>
                        <a:rPr lang="de-CH" sz="2400" dirty="0" smtClean="0"/>
                        <a:t>Beispiele</a:t>
                      </a:r>
                      <a:endParaRPr lang="en-US" sz="2400" dirty="0"/>
                    </a:p>
                  </a:txBody>
                  <a:tcPr/>
                </a:tc>
                <a:tc>
                  <a:txBody>
                    <a:bodyPr/>
                    <a:lstStyle/>
                    <a:p>
                      <a:pPr algn="ctr"/>
                      <a:r>
                        <a:rPr lang="de-CH" sz="2400" dirty="0" smtClean="0"/>
                        <a:t>Lösungen</a:t>
                      </a:r>
                      <a:endParaRPr lang="en-US" sz="2400" dirty="0"/>
                    </a:p>
                  </a:txBody>
                  <a:tcPr/>
                </a:tc>
                <a:tc>
                  <a:txBody>
                    <a:bodyPr/>
                    <a:lstStyle/>
                    <a:p>
                      <a:pPr algn="ctr"/>
                      <a:r>
                        <a:rPr lang="de-CH" sz="2400" dirty="0" smtClean="0"/>
                        <a:t>Feststoffe</a:t>
                      </a:r>
                      <a:endParaRPr lang="en-US" sz="2400" dirty="0"/>
                    </a:p>
                  </a:txBody>
                  <a:tcPr/>
                </a:tc>
              </a:tr>
              <a:tr h="375084">
                <a:tc>
                  <a:txBody>
                    <a:bodyPr/>
                    <a:lstStyle/>
                    <a:p>
                      <a:pPr algn="ctr"/>
                      <a:r>
                        <a:rPr lang="de-CH" sz="2600" b="1" dirty="0" smtClean="0"/>
                        <a:t>0</a:t>
                      </a:r>
                    </a:p>
                  </a:txBody>
                  <a:tcPr/>
                </a:tc>
                <a:tc>
                  <a:txBody>
                    <a:bodyPr/>
                    <a:lstStyle/>
                    <a:p>
                      <a:pPr algn="ctr"/>
                      <a:r>
                        <a:rPr lang="de-CH" sz="2600" b="1" dirty="0" smtClean="0">
                          <a:solidFill>
                            <a:srgbClr val="FF0000"/>
                          </a:solidFill>
                        </a:rPr>
                        <a:t>0</a:t>
                      </a:r>
                    </a:p>
                  </a:txBody>
                  <a:tcPr/>
                </a:tc>
                <a:tc>
                  <a:txBody>
                    <a:bodyPr/>
                    <a:lstStyle/>
                    <a:p>
                      <a:pPr algn="ctr"/>
                      <a:r>
                        <a:rPr lang="de-CH" sz="2600" b="1" dirty="0" smtClean="0"/>
                        <a:t>0</a:t>
                      </a:r>
                    </a:p>
                  </a:txBody>
                  <a:tcPr/>
                </a:tc>
                <a:tc>
                  <a:txBody>
                    <a:bodyPr/>
                    <a:lstStyle/>
                    <a:p>
                      <a:pPr algn="ctr"/>
                      <a:r>
                        <a:rPr lang="de-CH" sz="2600" b="1" dirty="0" smtClean="0">
                          <a:solidFill>
                            <a:srgbClr val="FF0000"/>
                          </a:solidFill>
                        </a:rPr>
                        <a:t>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baseline="0" dirty="0" smtClean="0"/>
                        <a:t>t</a:t>
                      </a:r>
                      <a:r>
                        <a:rPr lang="de-CH" sz="2600" b="1" baseline="-25000" dirty="0" smtClean="0"/>
                        <a:t>2g</a:t>
                      </a:r>
                      <a:r>
                        <a:rPr lang="de-CH" sz="2600" b="1" baseline="30000" dirty="0" smtClean="0"/>
                        <a:t>0  </a:t>
                      </a:r>
                      <a:r>
                        <a:rPr lang="de-CH" sz="2600" b="1" dirty="0" smtClean="0"/>
                        <a:t>e</a:t>
                      </a:r>
                      <a:r>
                        <a:rPr lang="de-CH" sz="2600" b="1" baseline="-25000" dirty="0" smtClean="0"/>
                        <a:t>g</a:t>
                      </a:r>
                      <a:r>
                        <a:rPr lang="de-CH" sz="2600" b="1" baseline="30000" dirty="0" smtClean="0"/>
                        <a:t>0</a:t>
                      </a:r>
                    </a:p>
                  </a:txBody>
                  <a:tcPr/>
                </a:tc>
                <a:tc>
                  <a:txBody>
                    <a:bodyPr/>
                    <a:lstStyle/>
                    <a:p>
                      <a:pPr algn="ctr"/>
                      <a:r>
                        <a:rPr lang="de-CH" sz="2600" b="1" dirty="0" smtClean="0">
                          <a:solidFill>
                            <a:sysClr val="windowText" lastClr="000000"/>
                          </a:solidFill>
                        </a:rPr>
                        <a:t>Na</a:t>
                      </a:r>
                      <a:r>
                        <a:rPr lang="de-CH" sz="2600" b="1" baseline="30000" dirty="0" smtClean="0">
                          <a:solidFill>
                            <a:sysClr val="windowText" lastClr="000000"/>
                          </a:solidFill>
                        </a:rPr>
                        <a:t>+</a:t>
                      </a:r>
                      <a:r>
                        <a:rPr lang="de-CH" sz="2600" b="1" dirty="0" smtClean="0">
                          <a:solidFill>
                            <a:sysClr val="windowText" lastClr="000000"/>
                          </a:solidFill>
                        </a:rPr>
                        <a:t>, Mg</a:t>
                      </a:r>
                      <a:r>
                        <a:rPr lang="de-CH" sz="2600" b="1" baseline="30000" dirty="0" smtClean="0">
                          <a:solidFill>
                            <a:sysClr val="windowText" lastClr="000000"/>
                          </a:solidFill>
                        </a:rPr>
                        <a:t>2+</a:t>
                      </a:r>
                    </a:p>
                  </a:txBody>
                  <a:tcPr/>
                </a:tc>
                <a:tc>
                  <a:txBody>
                    <a:bodyPr/>
                    <a:lstStyle/>
                    <a:p>
                      <a:pPr algn="ctr"/>
                      <a:r>
                        <a:rPr lang="de-CH" sz="2600" b="1" dirty="0" smtClean="0">
                          <a:solidFill>
                            <a:srgbClr val="FF0000"/>
                          </a:solidFill>
                        </a:rPr>
                        <a:t>0.5M NaCl</a:t>
                      </a:r>
                      <a:endParaRPr lang="de-CH" sz="2600" b="1" baseline="300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NaCl</a:t>
                      </a:r>
                      <a:endParaRPr lang="de-CH" sz="2600" b="1" baseline="30000" dirty="0" smtClean="0"/>
                    </a:p>
                  </a:txBody>
                  <a:tcPr/>
                </a:tc>
              </a:tr>
              <a:tr h="375084">
                <a:tc>
                  <a:txBody>
                    <a:bodyPr/>
                    <a:lstStyle/>
                    <a:p>
                      <a:pPr algn="ctr"/>
                      <a:r>
                        <a:rPr lang="de-CH" sz="2600" b="1" dirty="0" smtClean="0"/>
                        <a:t>1</a:t>
                      </a:r>
                    </a:p>
                  </a:txBody>
                  <a:tcPr/>
                </a:tc>
                <a:tc>
                  <a:txBody>
                    <a:bodyPr/>
                    <a:lstStyle/>
                    <a:p>
                      <a:pPr algn="ctr"/>
                      <a:r>
                        <a:rPr lang="de-CH" sz="2600" b="1" dirty="0" smtClean="0">
                          <a:solidFill>
                            <a:srgbClr val="FF0000"/>
                          </a:solidFill>
                        </a:rPr>
                        <a:t>1</a:t>
                      </a:r>
                    </a:p>
                  </a:txBody>
                  <a:tcPr/>
                </a:tc>
                <a:tc>
                  <a:txBody>
                    <a:bodyPr/>
                    <a:lstStyle/>
                    <a:p>
                      <a:pPr algn="ctr"/>
                      <a:r>
                        <a:rPr lang="de-CH" sz="2600" b="1" dirty="0" smtClean="0"/>
                        <a:t>1/2</a:t>
                      </a:r>
                    </a:p>
                  </a:txBody>
                  <a:tcPr/>
                </a:tc>
                <a:tc>
                  <a:txBody>
                    <a:bodyPr/>
                    <a:lstStyle/>
                    <a:p>
                      <a:pPr algn="ctr"/>
                      <a:r>
                        <a:rPr lang="de-CH" sz="2600" b="1" dirty="0" smtClean="0">
                          <a:solidFill>
                            <a:srgbClr val="FF0000"/>
                          </a:solidFill>
                        </a:rPr>
                        <a:t>3</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baseline="0" dirty="0" smtClean="0"/>
                        <a:t>t</a:t>
                      </a:r>
                      <a:r>
                        <a:rPr lang="de-CH" sz="2600" b="1" baseline="-25000" dirty="0" smtClean="0"/>
                        <a:t>2g</a:t>
                      </a:r>
                      <a:r>
                        <a:rPr lang="de-CH" sz="2600" b="1" baseline="30000" dirty="0" smtClean="0"/>
                        <a:t>1  </a:t>
                      </a:r>
                      <a:r>
                        <a:rPr lang="de-CH" sz="2600" b="1" dirty="0" smtClean="0"/>
                        <a:t>e</a:t>
                      </a:r>
                      <a:r>
                        <a:rPr lang="de-CH" sz="2600" b="1" baseline="-25000" dirty="0" smtClean="0"/>
                        <a:t>g</a:t>
                      </a:r>
                      <a:r>
                        <a:rPr lang="de-CH" sz="2600" b="1" baseline="30000" dirty="0" smtClean="0"/>
                        <a:t>0</a:t>
                      </a:r>
                    </a:p>
                  </a:txBody>
                  <a:tcPr/>
                </a:tc>
                <a:tc>
                  <a:txBody>
                    <a:bodyPr/>
                    <a:lstStyle/>
                    <a:p>
                      <a:pPr algn="ctr"/>
                      <a:r>
                        <a:rPr lang="de-CH" sz="2600" b="1" dirty="0" smtClean="0">
                          <a:solidFill>
                            <a:sysClr val="windowText" lastClr="000000"/>
                          </a:solidFill>
                        </a:rPr>
                        <a:t>Ti</a:t>
                      </a:r>
                      <a:r>
                        <a:rPr lang="de-CH" sz="2600" b="1" baseline="30000" dirty="0" smtClean="0">
                          <a:solidFill>
                            <a:sysClr val="windowText" lastClr="000000"/>
                          </a:solidFill>
                        </a:rPr>
                        <a:t>3+</a:t>
                      </a:r>
                    </a:p>
                  </a:txBody>
                  <a:tcPr/>
                </a:tc>
                <a:tc>
                  <a:txBody>
                    <a:bodyPr/>
                    <a:lstStyle/>
                    <a:p>
                      <a:pPr algn="ctr"/>
                      <a:endParaRPr lang="de-CH" sz="2600" b="1" baseline="30000" dirty="0" smtClean="0"/>
                    </a:p>
                  </a:txBody>
                  <a:tcPr/>
                </a:tc>
                <a:tc>
                  <a:txBody>
                    <a:bodyPr/>
                    <a:lstStyle/>
                    <a:p>
                      <a:pPr algn="ctr"/>
                      <a:endParaRPr lang="de-CH" sz="2600" b="1" baseline="30000" dirty="0" smtClean="0"/>
                    </a:p>
                  </a:txBody>
                  <a:tcPr/>
                </a:tc>
              </a:tr>
              <a:tr h="375084">
                <a:tc>
                  <a:txBody>
                    <a:bodyPr/>
                    <a:lstStyle/>
                    <a:p>
                      <a:pPr algn="ctr"/>
                      <a:r>
                        <a:rPr lang="de-CH" sz="2600" b="1" dirty="0" smtClean="0"/>
                        <a:t>2</a:t>
                      </a:r>
                      <a:endParaRPr lang="en-US" sz="2600" b="1" dirty="0"/>
                    </a:p>
                  </a:txBody>
                  <a:tcPr/>
                </a:tc>
                <a:tc>
                  <a:txBody>
                    <a:bodyPr/>
                    <a:lstStyle/>
                    <a:p>
                      <a:pPr algn="ctr"/>
                      <a:r>
                        <a:rPr lang="de-CH" sz="2600" b="1" dirty="0" smtClean="0">
                          <a:solidFill>
                            <a:srgbClr val="FF0000"/>
                          </a:solidFill>
                        </a:rPr>
                        <a:t>2</a:t>
                      </a:r>
                      <a:endParaRPr lang="en-US" sz="2600" b="1" dirty="0">
                        <a:solidFill>
                          <a:srgbClr val="FF0000"/>
                        </a:solidFill>
                      </a:endParaRPr>
                    </a:p>
                  </a:txBody>
                  <a:tcPr/>
                </a:tc>
                <a:tc>
                  <a:txBody>
                    <a:bodyPr/>
                    <a:lstStyle/>
                    <a:p>
                      <a:pPr algn="ctr"/>
                      <a:r>
                        <a:rPr lang="de-CH" sz="2600" b="1" dirty="0" smtClean="0"/>
                        <a:t>2/2</a:t>
                      </a:r>
                      <a:endParaRPr lang="en-US" sz="2600" b="1" dirty="0"/>
                    </a:p>
                  </a:txBody>
                  <a:tcPr/>
                </a:tc>
                <a:tc>
                  <a:txBody>
                    <a:bodyPr/>
                    <a:lstStyle/>
                    <a:p>
                      <a:pPr algn="ctr"/>
                      <a:r>
                        <a:rPr lang="de-CH" sz="2600" b="1" dirty="0" smtClean="0">
                          <a:solidFill>
                            <a:srgbClr val="FF0000"/>
                          </a:solidFill>
                        </a:rPr>
                        <a:t>8</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baseline="0" dirty="0" smtClean="0"/>
                        <a:t>t</a:t>
                      </a:r>
                      <a:r>
                        <a:rPr lang="de-CH" sz="2600" b="1" baseline="-25000" dirty="0" smtClean="0"/>
                        <a:t>2g</a:t>
                      </a:r>
                      <a:r>
                        <a:rPr lang="de-CH" sz="2600" b="1" baseline="30000" dirty="0" smtClean="0"/>
                        <a:t>2  </a:t>
                      </a:r>
                      <a:r>
                        <a:rPr lang="de-CH" sz="2600" b="1" dirty="0" smtClean="0"/>
                        <a:t>e</a:t>
                      </a:r>
                      <a:r>
                        <a:rPr lang="de-CH" sz="2600" b="1" baseline="-25000" dirty="0" smtClean="0"/>
                        <a:t>g</a:t>
                      </a:r>
                      <a:r>
                        <a:rPr lang="de-CH" sz="2600" b="1" baseline="30000" dirty="0" smtClean="0"/>
                        <a:t>0</a:t>
                      </a:r>
                    </a:p>
                  </a:txBody>
                  <a:tcPr/>
                </a:tc>
                <a:tc>
                  <a:txBody>
                    <a:bodyPr/>
                    <a:lstStyle/>
                    <a:p>
                      <a:pPr algn="ctr"/>
                      <a:r>
                        <a:rPr lang="de-CH" sz="2600" b="1" dirty="0" smtClean="0">
                          <a:solidFill>
                            <a:sysClr val="windowText" lastClr="000000"/>
                          </a:solidFill>
                        </a:rPr>
                        <a:t>V</a:t>
                      </a:r>
                      <a:r>
                        <a:rPr lang="de-CH" sz="2600" b="1" baseline="30000" dirty="0" smtClean="0">
                          <a:solidFill>
                            <a:sysClr val="windowText" lastClr="000000"/>
                          </a:solidFill>
                        </a:rPr>
                        <a:t>3+</a:t>
                      </a:r>
                    </a:p>
                  </a:txBody>
                  <a:tcPr/>
                </a:tc>
                <a:tc>
                  <a:txBody>
                    <a:bodyPr/>
                    <a:lstStyle/>
                    <a:p>
                      <a:pPr algn="ctr"/>
                      <a:endParaRPr lang="de-CH" sz="2600" b="1" baseline="30000" dirty="0" smtClean="0"/>
                    </a:p>
                  </a:txBody>
                  <a:tcPr/>
                </a:tc>
                <a:tc>
                  <a:txBody>
                    <a:bodyPr/>
                    <a:lstStyle/>
                    <a:p>
                      <a:pPr algn="ctr"/>
                      <a:endParaRPr lang="de-CH" sz="2600" b="1" baseline="30000" dirty="0" smtClean="0"/>
                    </a:p>
                  </a:txBody>
                  <a:tcPr/>
                </a:tc>
              </a:tr>
              <a:tr h="558512">
                <a:tc>
                  <a:txBody>
                    <a:bodyPr/>
                    <a:lstStyle/>
                    <a:p>
                      <a:pPr algn="ctr"/>
                      <a:r>
                        <a:rPr lang="de-CH" sz="2600" b="1" dirty="0" smtClean="0"/>
                        <a:t>3</a:t>
                      </a:r>
                      <a:endParaRPr lang="en-US" sz="2600" b="1" dirty="0"/>
                    </a:p>
                  </a:txBody>
                  <a:tcPr/>
                </a:tc>
                <a:tc>
                  <a:txBody>
                    <a:bodyPr/>
                    <a:lstStyle/>
                    <a:p>
                      <a:pPr algn="ctr"/>
                      <a:r>
                        <a:rPr lang="de-CH" sz="2600" b="1" dirty="0" smtClean="0">
                          <a:solidFill>
                            <a:srgbClr val="FF0000"/>
                          </a:solidFill>
                        </a:rPr>
                        <a:t>3</a:t>
                      </a:r>
                      <a:endParaRPr lang="en-US" sz="2600" b="1" dirty="0">
                        <a:solidFill>
                          <a:srgbClr val="FF0000"/>
                        </a:solidFill>
                      </a:endParaRPr>
                    </a:p>
                  </a:txBody>
                  <a:tcPr/>
                </a:tc>
                <a:tc>
                  <a:txBody>
                    <a:bodyPr/>
                    <a:lstStyle/>
                    <a:p>
                      <a:pPr algn="ctr"/>
                      <a:r>
                        <a:rPr lang="de-CH" sz="2600" b="1" dirty="0" smtClean="0"/>
                        <a:t>3/2</a:t>
                      </a:r>
                      <a:endParaRPr lang="en-US" sz="2600" b="1" dirty="0"/>
                    </a:p>
                  </a:txBody>
                  <a:tcPr/>
                </a:tc>
                <a:tc>
                  <a:txBody>
                    <a:bodyPr/>
                    <a:lstStyle/>
                    <a:p>
                      <a:pPr algn="ctr"/>
                      <a:r>
                        <a:rPr lang="de-CH" sz="2600" b="1" dirty="0" smtClean="0">
                          <a:solidFill>
                            <a:srgbClr val="FF0000"/>
                          </a:solidFill>
                        </a:rPr>
                        <a:t>15</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3</a:t>
                      </a:r>
                      <a:r>
                        <a:rPr lang="de-CH" sz="2600" b="1" dirty="0" smtClean="0"/>
                        <a:t>  e</a:t>
                      </a:r>
                      <a:r>
                        <a:rPr lang="de-CH" sz="2600" b="1" baseline="-25000" dirty="0" smtClean="0"/>
                        <a:t>g</a:t>
                      </a:r>
                      <a:r>
                        <a:rPr lang="de-CH" sz="2600" b="1" baseline="30000" dirty="0" smtClean="0"/>
                        <a:t>0</a:t>
                      </a:r>
                    </a:p>
                  </a:txBody>
                  <a:tcPr/>
                </a:tc>
                <a:tc>
                  <a:txBody>
                    <a:bodyPr/>
                    <a:lstStyle/>
                    <a:p>
                      <a:pPr algn="ctr"/>
                      <a:r>
                        <a:rPr lang="de-CH" sz="2600" b="1" dirty="0" smtClean="0">
                          <a:solidFill>
                            <a:sysClr val="windowText" lastClr="000000"/>
                          </a:solidFill>
                        </a:rPr>
                        <a:t>V</a:t>
                      </a:r>
                      <a:r>
                        <a:rPr lang="de-CH" sz="2600" b="1" baseline="30000" dirty="0" smtClean="0">
                          <a:solidFill>
                            <a:sysClr val="windowText" lastClr="000000"/>
                          </a:solidFill>
                        </a:rPr>
                        <a:t>2+</a:t>
                      </a:r>
                      <a:r>
                        <a:rPr lang="de-CH" sz="2600" b="1" dirty="0" smtClean="0">
                          <a:solidFill>
                            <a:sysClr val="windowText" lastClr="000000"/>
                          </a:solidFill>
                        </a:rPr>
                        <a:t>, Cr</a:t>
                      </a:r>
                      <a:r>
                        <a:rPr lang="de-CH" sz="2600" b="1" baseline="30000" dirty="0" smtClean="0">
                          <a:solidFill>
                            <a:sysClr val="windowText" lastClr="000000"/>
                          </a:solidFill>
                        </a:rPr>
                        <a:t>3+</a:t>
                      </a:r>
                      <a:endParaRPr lang="en-US" sz="2600" b="1" baseline="30000" dirty="0">
                        <a:solidFill>
                          <a:sysClr val="windowText" lastClr="000000"/>
                        </a:solidFill>
                      </a:endParaRPr>
                    </a:p>
                  </a:txBody>
                  <a:tcPr/>
                </a:tc>
                <a:tc>
                  <a:txBody>
                    <a:bodyPr/>
                    <a:lstStyle/>
                    <a:p>
                      <a:pPr algn="ctr"/>
                      <a:endParaRPr lang="en-US" sz="2600" b="1" baseline="30000" dirty="0"/>
                    </a:p>
                  </a:txBody>
                  <a:tcPr/>
                </a:tc>
                <a:tc>
                  <a:txBody>
                    <a:bodyPr/>
                    <a:lstStyle/>
                    <a:p>
                      <a:pPr algn="ctr"/>
                      <a:endParaRPr lang="en-US" sz="2600" b="1" baseline="30000" dirty="0"/>
                    </a:p>
                  </a:txBody>
                  <a:tcPr/>
                </a:tc>
              </a:tr>
              <a:tr h="375084">
                <a:tc>
                  <a:txBody>
                    <a:bodyPr/>
                    <a:lstStyle/>
                    <a:p>
                      <a:pPr algn="ctr"/>
                      <a:r>
                        <a:rPr lang="de-CH" sz="2600" b="1" dirty="0" smtClean="0"/>
                        <a:t>4</a:t>
                      </a:r>
                      <a:endParaRPr lang="en-US" sz="2600" b="1" dirty="0"/>
                    </a:p>
                  </a:txBody>
                  <a:tcPr/>
                </a:tc>
                <a:tc>
                  <a:txBody>
                    <a:bodyPr/>
                    <a:lstStyle/>
                    <a:p>
                      <a:pPr algn="ctr"/>
                      <a:r>
                        <a:rPr lang="de-CH" sz="2600" b="1" dirty="0" smtClean="0">
                          <a:solidFill>
                            <a:srgbClr val="FF0000"/>
                          </a:solidFill>
                        </a:rPr>
                        <a:t>4</a:t>
                      </a:r>
                      <a:endParaRPr lang="en-US" sz="2600" b="1" dirty="0">
                        <a:solidFill>
                          <a:srgbClr val="FF0000"/>
                        </a:solidFill>
                      </a:endParaRPr>
                    </a:p>
                  </a:txBody>
                  <a:tcPr/>
                </a:tc>
                <a:tc>
                  <a:txBody>
                    <a:bodyPr/>
                    <a:lstStyle/>
                    <a:p>
                      <a:pPr algn="ctr"/>
                      <a:r>
                        <a:rPr lang="de-CH" sz="2600" b="1" dirty="0" smtClean="0"/>
                        <a:t>4/2</a:t>
                      </a:r>
                      <a:endParaRPr lang="en-US" sz="2600" b="1" dirty="0"/>
                    </a:p>
                  </a:txBody>
                  <a:tcPr/>
                </a:tc>
                <a:tc>
                  <a:txBody>
                    <a:bodyPr/>
                    <a:lstStyle/>
                    <a:p>
                      <a:pPr algn="ctr"/>
                      <a:r>
                        <a:rPr lang="de-CH" sz="2600" b="1" dirty="0" smtClean="0">
                          <a:solidFill>
                            <a:srgbClr val="FF0000"/>
                          </a:solidFill>
                        </a:rPr>
                        <a:t>24</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3</a:t>
                      </a:r>
                      <a:r>
                        <a:rPr lang="de-CH" sz="2600" b="1" dirty="0" smtClean="0"/>
                        <a:t>  e</a:t>
                      </a:r>
                      <a:r>
                        <a:rPr lang="de-CH" sz="2600" b="1" baseline="-25000" dirty="0" smtClean="0"/>
                        <a:t>g</a:t>
                      </a:r>
                      <a:r>
                        <a:rPr lang="de-CH" sz="2600" b="1" baseline="30000" dirty="0" smtClean="0"/>
                        <a:t>1</a:t>
                      </a:r>
                    </a:p>
                  </a:txBody>
                  <a:tcPr/>
                </a:tc>
                <a:tc>
                  <a:txBody>
                    <a:bodyPr/>
                    <a:lstStyle/>
                    <a:p>
                      <a:pPr algn="ctr"/>
                      <a:r>
                        <a:rPr lang="de-CH" sz="2600" b="1" dirty="0" smtClean="0">
                          <a:solidFill>
                            <a:sysClr val="windowText" lastClr="000000"/>
                          </a:solidFill>
                        </a:rPr>
                        <a:t>Cr</a:t>
                      </a:r>
                      <a:r>
                        <a:rPr lang="de-CH" sz="2600" b="1" baseline="30000" dirty="0" smtClean="0">
                          <a:solidFill>
                            <a:sysClr val="windowText" lastClr="000000"/>
                          </a:solidFill>
                        </a:rPr>
                        <a:t>2+</a:t>
                      </a:r>
                      <a:r>
                        <a:rPr lang="de-CH" sz="2600" b="1" dirty="0" smtClean="0">
                          <a:solidFill>
                            <a:sysClr val="windowText" lastClr="000000"/>
                          </a:solidFill>
                        </a:rPr>
                        <a:t>, Mn</a:t>
                      </a:r>
                      <a:r>
                        <a:rPr lang="de-CH" sz="2600" b="1" baseline="30000" dirty="0" smtClean="0">
                          <a:solidFill>
                            <a:sysClr val="windowText" lastClr="000000"/>
                          </a:solidFill>
                        </a:rPr>
                        <a:t>3+</a:t>
                      </a:r>
                      <a:endParaRPr lang="en-US" sz="2600" b="1" baseline="30000" dirty="0">
                        <a:solidFill>
                          <a:sysClr val="windowText" lastClr="000000"/>
                        </a:solidFill>
                      </a:endParaRPr>
                    </a:p>
                  </a:txBody>
                  <a:tcPr/>
                </a:tc>
                <a:tc>
                  <a:txBody>
                    <a:bodyPr/>
                    <a:lstStyle/>
                    <a:p>
                      <a:pPr algn="ctr"/>
                      <a:endParaRPr lang="en-US" sz="2600" b="1" baseline="30000" dirty="0"/>
                    </a:p>
                  </a:txBody>
                  <a:tcPr/>
                </a:tc>
                <a:tc>
                  <a:txBody>
                    <a:bodyPr/>
                    <a:lstStyle/>
                    <a:p>
                      <a:pPr algn="ctr"/>
                      <a:endParaRPr lang="en-US" sz="2600" b="1" baseline="30000" dirty="0"/>
                    </a:p>
                  </a:txBody>
                  <a:tcPr/>
                </a:tc>
              </a:tr>
              <a:tr h="375084">
                <a:tc>
                  <a:txBody>
                    <a:bodyPr/>
                    <a:lstStyle/>
                    <a:p>
                      <a:pPr algn="ctr"/>
                      <a:r>
                        <a:rPr lang="de-CH" sz="2600" b="1" dirty="0" smtClean="0"/>
                        <a:t>5</a:t>
                      </a:r>
                      <a:endParaRPr lang="en-US" sz="2600" b="1" dirty="0"/>
                    </a:p>
                  </a:txBody>
                  <a:tcPr/>
                </a:tc>
                <a:tc>
                  <a:txBody>
                    <a:bodyPr/>
                    <a:lstStyle/>
                    <a:p>
                      <a:pPr algn="ctr"/>
                      <a:r>
                        <a:rPr lang="de-CH" sz="2600" b="1" dirty="0" smtClean="0">
                          <a:solidFill>
                            <a:srgbClr val="FF0000"/>
                          </a:solidFill>
                        </a:rPr>
                        <a:t>5</a:t>
                      </a:r>
                      <a:endParaRPr lang="en-US" sz="2600" b="1" dirty="0">
                        <a:solidFill>
                          <a:srgbClr val="FF0000"/>
                        </a:solidFill>
                      </a:endParaRPr>
                    </a:p>
                  </a:txBody>
                  <a:tcPr/>
                </a:tc>
                <a:tc>
                  <a:txBody>
                    <a:bodyPr/>
                    <a:lstStyle/>
                    <a:p>
                      <a:pPr algn="ctr"/>
                      <a:r>
                        <a:rPr lang="de-CH" sz="2600" b="1" dirty="0" smtClean="0"/>
                        <a:t>5/2</a:t>
                      </a:r>
                      <a:endParaRPr lang="en-US" sz="2600" b="1" dirty="0"/>
                    </a:p>
                  </a:txBody>
                  <a:tcPr/>
                </a:tc>
                <a:tc>
                  <a:txBody>
                    <a:bodyPr/>
                    <a:lstStyle/>
                    <a:p>
                      <a:pPr algn="ctr"/>
                      <a:r>
                        <a:rPr lang="de-CH" sz="2600" b="1" dirty="0" smtClean="0">
                          <a:solidFill>
                            <a:srgbClr val="FF0000"/>
                          </a:solidFill>
                        </a:rPr>
                        <a:t>35</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3</a:t>
                      </a:r>
                      <a:r>
                        <a:rPr lang="de-CH" sz="2600" b="1" dirty="0" smtClean="0"/>
                        <a:t>  e</a:t>
                      </a:r>
                      <a:r>
                        <a:rPr lang="de-CH" sz="2600" b="1" baseline="-25000" dirty="0" smtClean="0"/>
                        <a:t>g</a:t>
                      </a:r>
                      <a:r>
                        <a:rPr lang="de-CH" sz="2600" b="1" baseline="30000" dirty="0" smtClean="0"/>
                        <a:t>2</a:t>
                      </a:r>
                    </a:p>
                  </a:txBody>
                  <a:tcPr/>
                </a:tc>
                <a:tc>
                  <a:txBody>
                    <a:bodyPr/>
                    <a:lstStyle/>
                    <a:p>
                      <a:pPr algn="ctr"/>
                      <a:r>
                        <a:rPr lang="de-CH" sz="2600" b="1" dirty="0" smtClean="0">
                          <a:solidFill>
                            <a:sysClr val="windowText" lastClr="000000"/>
                          </a:solidFill>
                        </a:rPr>
                        <a:t>Mn</a:t>
                      </a:r>
                      <a:r>
                        <a:rPr lang="de-CH" sz="2600" b="1" baseline="30000" dirty="0" smtClean="0">
                          <a:solidFill>
                            <a:sysClr val="windowText" lastClr="000000"/>
                          </a:solidFill>
                        </a:rPr>
                        <a:t>2+</a:t>
                      </a:r>
                      <a:r>
                        <a:rPr lang="de-CH" sz="2600" b="1" dirty="0" smtClean="0">
                          <a:solidFill>
                            <a:sysClr val="windowText" lastClr="000000"/>
                          </a:solidFill>
                        </a:rPr>
                        <a:t>, Fe</a:t>
                      </a:r>
                      <a:r>
                        <a:rPr lang="de-CH" sz="2600" b="1" baseline="30000" dirty="0" smtClean="0">
                          <a:solidFill>
                            <a:sysClr val="windowText" lastClr="000000"/>
                          </a:solidFill>
                        </a:rPr>
                        <a:t>3+</a:t>
                      </a:r>
                      <a:endParaRPr lang="en-US" sz="2600" b="1" baseline="30000" dirty="0">
                        <a:solidFill>
                          <a:sysClr val="windowText" lastClr="000000"/>
                        </a:solidFill>
                      </a:endParaRPr>
                    </a:p>
                  </a:txBody>
                  <a:tcPr/>
                </a:tc>
                <a:tc>
                  <a:txBody>
                    <a:bodyPr/>
                    <a:lstStyle/>
                    <a:p>
                      <a:pPr algn="ctr"/>
                      <a:r>
                        <a:rPr lang="de-CH" sz="2600" b="1" dirty="0" smtClean="0">
                          <a:solidFill>
                            <a:srgbClr val="FF0000"/>
                          </a:solidFill>
                        </a:rPr>
                        <a:t>0.2M FeCl</a:t>
                      </a:r>
                      <a:r>
                        <a:rPr lang="de-CH" sz="2600" b="1" baseline="-25000" dirty="0" smtClean="0">
                          <a:solidFill>
                            <a:srgbClr val="FF0000"/>
                          </a:solidFill>
                        </a:rPr>
                        <a:t>3</a:t>
                      </a:r>
                      <a:endParaRPr lang="en-US" sz="2600" b="1" baseline="-25000"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Fe</a:t>
                      </a:r>
                      <a:r>
                        <a:rPr lang="de-CH" sz="2600" b="1" baseline="-25000" dirty="0" smtClean="0">
                          <a:solidFill>
                            <a:srgbClr val="FF0000"/>
                          </a:solidFill>
                        </a:rPr>
                        <a:t>2</a:t>
                      </a:r>
                      <a:r>
                        <a:rPr lang="de-CH" sz="2600" b="1" dirty="0" smtClean="0">
                          <a:solidFill>
                            <a:srgbClr val="FF0000"/>
                          </a:solidFill>
                        </a:rPr>
                        <a:t>(SO</a:t>
                      </a:r>
                      <a:r>
                        <a:rPr lang="de-CH" sz="2600" b="1" baseline="-25000" dirty="0" smtClean="0">
                          <a:solidFill>
                            <a:srgbClr val="FF0000"/>
                          </a:solidFill>
                        </a:rPr>
                        <a:t>4</a:t>
                      </a:r>
                      <a:r>
                        <a:rPr lang="de-CH" sz="2600" b="1" dirty="0" smtClean="0">
                          <a:solidFill>
                            <a:srgbClr val="FF0000"/>
                          </a:solidFill>
                        </a:rPr>
                        <a:t>)</a:t>
                      </a:r>
                      <a:r>
                        <a:rPr lang="de-CH" sz="2600" b="1" baseline="-25000" dirty="0" smtClean="0">
                          <a:solidFill>
                            <a:srgbClr val="FF0000"/>
                          </a:solidFill>
                        </a:rPr>
                        <a:t>3</a:t>
                      </a:r>
                      <a:endParaRPr lang="en-US" sz="2600" b="1" baseline="-25000" dirty="0" smtClean="0"/>
                    </a:p>
                  </a:txBody>
                  <a:tcPr/>
                </a:tc>
              </a:tr>
              <a:tr h="375084">
                <a:tc>
                  <a:txBody>
                    <a:bodyPr/>
                    <a:lstStyle/>
                    <a:p>
                      <a:pPr algn="ctr"/>
                      <a:r>
                        <a:rPr lang="de-CH" sz="2600" b="1" dirty="0" smtClean="0"/>
                        <a:t>6</a:t>
                      </a:r>
                      <a:endParaRPr lang="en-US" sz="2600" b="1" dirty="0"/>
                    </a:p>
                  </a:txBody>
                  <a:tcPr/>
                </a:tc>
                <a:tc>
                  <a:txBody>
                    <a:bodyPr/>
                    <a:lstStyle/>
                    <a:p>
                      <a:pPr algn="ctr"/>
                      <a:r>
                        <a:rPr lang="de-CH" sz="2600" b="1" dirty="0" smtClean="0">
                          <a:solidFill>
                            <a:srgbClr val="FF0000"/>
                          </a:solidFill>
                        </a:rPr>
                        <a:t>4</a:t>
                      </a:r>
                      <a:endParaRPr lang="en-US" sz="2600" b="1" dirty="0">
                        <a:solidFill>
                          <a:srgbClr val="FF0000"/>
                        </a:solidFill>
                      </a:endParaRPr>
                    </a:p>
                  </a:txBody>
                  <a:tcPr/>
                </a:tc>
                <a:tc>
                  <a:txBody>
                    <a:bodyPr/>
                    <a:lstStyle/>
                    <a:p>
                      <a:pPr algn="ctr"/>
                      <a:r>
                        <a:rPr lang="de-CH" sz="2600" b="1" dirty="0" smtClean="0"/>
                        <a:t>4/2</a:t>
                      </a:r>
                    </a:p>
                  </a:txBody>
                  <a:tcPr/>
                </a:tc>
                <a:tc>
                  <a:txBody>
                    <a:bodyPr/>
                    <a:lstStyle/>
                    <a:p>
                      <a:pPr algn="ctr"/>
                      <a:r>
                        <a:rPr lang="de-CH" sz="2600" b="1" dirty="0" smtClean="0">
                          <a:solidFill>
                            <a:srgbClr val="FF0000"/>
                          </a:solidFill>
                        </a:rPr>
                        <a:t>24</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4</a:t>
                      </a:r>
                      <a:r>
                        <a:rPr lang="de-CH" sz="2600" b="1" dirty="0" smtClean="0"/>
                        <a:t>  e</a:t>
                      </a:r>
                      <a:r>
                        <a:rPr lang="de-CH" sz="2600" b="1" baseline="-25000" dirty="0" smtClean="0"/>
                        <a:t>g</a:t>
                      </a:r>
                      <a:r>
                        <a:rPr lang="de-CH" sz="2600" b="1" baseline="30000" dirty="0" smtClean="0"/>
                        <a:t>2</a:t>
                      </a:r>
                    </a:p>
                  </a:txBody>
                  <a:tcPr/>
                </a:tc>
                <a:tc>
                  <a:txBody>
                    <a:bodyPr/>
                    <a:lstStyle/>
                    <a:p>
                      <a:pPr algn="ctr"/>
                      <a:r>
                        <a:rPr lang="de-CH" sz="2600" b="1" dirty="0" smtClean="0">
                          <a:solidFill>
                            <a:sysClr val="windowText" lastClr="000000"/>
                          </a:solidFill>
                        </a:rPr>
                        <a:t>Fe</a:t>
                      </a:r>
                      <a:r>
                        <a:rPr lang="de-CH" sz="2600" b="1" baseline="30000" dirty="0" smtClean="0">
                          <a:solidFill>
                            <a:sysClr val="windowText" lastClr="000000"/>
                          </a:solidFill>
                        </a:rPr>
                        <a:t>2+</a:t>
                      </a:r>
                      <a:r>
                        <a:rPr lang="de-CH" sz="2600" b="1" dirty="0" smtClean="0">
                          <a:solidFill>
                            <a:sysClr val="windowText" lastClr="000000"/>
                          </a:solidFill>
                        </a:rPr>
                        <a:t>, Co</a:t>
                      </a:r>
                      <a:r>
                        <a:rPr lang="de-CH" sz="2600" b="1" baseline="30000" dirty="0" smtClean="0">
                          <a:solidFill>
                            <a:sysClr val="windowText" lastClr="000000"/>
                          </a:solidFill>
                        </a:rPr>
                        <a:t>3+</a:t>
                      </a:r>
                      <a:endParaRPr lang="en-US" sz="2600" b="1" baseline="30000" dirty="0">
                        <a:solidFill>
                          <a:sysClr val="windowText" lastClr="000000"/>
                        </a:solidFill>
                      </a:endParaRPr>
                    </a:p>
                  </a:txBody>
                  <a:tcPr/>
                </a:tc>
                <a:tc>
                  <a:txBody>
                    <a:bodyPr/>
                    <a:lstStyle/>
                    <a:p>
                      <a:pPr algn="ctr"/>
                      <a:r>
                        <a:rPr lang="de-CH" sz="2600" b="1" dirty="0" smtClean="0">
                          <a:solidFill>
                            <a:srgbClr val="FF0000"/>
                          </a:solidFill>
                        </a:rPr>
                        <a:t>0.1M FeSO</a:t>
                      </a:r>
                      <a:r>
                        <a:rPr lang="de-CH" sz="2600" b="1" baseline="-25000" dirty="0" smtClean="0">
                          <a:solidFill>
                            <a:srgbClr val="FF0000"/>
                          </a:solidFill>
                        </a:rPr>
                        <a:t>4</a:t>
                      </a:r>
                      <a:endParaRPr lang="en-US" sz="2600" b="1" baseline="-25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FeSO</a:t>
                      </a:r>
                      <a:r>
                        <a:rPr lang="de-CH" sz="2600" b="1" baseline="-25000" dirty="0" smtClean="0">
                          <a:solidFill>
                            <a:srgbClr val="FF0000"/>
                          </a:solidFill>
                        </a:rPr>
                        <a:t>4</a:t>
                      </a:r>
                      <a:endParaRPr lang="en-US" sz="2600" b="1" baseline="-25000" dirty="0" smtClean="0"/>
                    </a:p>
                  </a:txBody>
                  <a:tcPr/>
                </a:tc>
              </a:tr>
              <a:tr h="375084">
                <a:tc>
                  <a:txBody>
                    <a:bodyPr/>
                    <a:lstStyle/>
                    <a:p>
                      <a:pPr algn="ctr"/>
                      <a:r>
                        <a:rPr lang="de-CH" sz="2600" b="1" dirty="0" smtClean="0"/>
                        <a:t>7</a:t>
                      </a:r>
                      <a:endParaRPr lang="en-US" sz="2600" b="1" dirty="0"/>
                    </a:p>
                  </a:txBody>
                  <a:tcPr/>
                </a:tc>
                <a:tc>
                  <a:txBody>
                    <a:bodyPr/>
                    <a:lstStyle/>
                    <a:p>
                      <a:pPr algn="ctr"/>
                      <a:r>
                        <a:rPr lang="de-CH" sz="2600" b="1" dirty="0" smtClean="0">
                          <a:solidFill>
                            <a:srgbClr val="FF0000"/>
                          </a:solidFill>
                        </a:rPr>
                        <a:t>3</a:t>
                      </a:r>
                      <a:endParaRPr lang="en-US" sz="2600" b="1" dirty="0">
                        <a:solidFill>
                          <a:srgbClr val="FF0000"/>
                        </a:solidFill>
                      </a:endParaRPr>
                    </a:p>
                  </a:txBody>
                  <a:tcPr/>
                </a:tc>
                <a:tc>
                  <a:txBody>
                    <a:bodyPr/>
                    <a:lstStyle/>
                    <a:p>
                      <a:pPr algn="ctr"/>
                      <a:r>
                        <a:rPr lang="de-CH" sz="2600" b="1" dirty="0" smtClean="0"/>
                        <a:t>3/2</a:t>
                      </a:r>
                      <a:endParaRPr lang="en-US" sz="2600" b="1" dirty="0"/>
                    </a:p>
                  </a:txBody>
                  <a:tcPr/>
                </a:tc>
                <a:tc>
                  <a:txBody>
                    <a:bodyPr/>
                    <a:lstStyle/>
                    <a:p>
                      <a:pPr algn="ctr"/>
                      <a:r>
                        <a:rPr lang="de-CH" sz="2600" b="1" dirty="0" smtClean="0">
                          <a:solidFill>
                            <a:srgbClr val="FF0000"/>
                          </a:solidFill>
                        </a:rPr>
                        <a:t>15</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5</a:t>
                      </a:r>
                      <a:r>
                        <a:rPr lang="de-CH" sz="2600" b="1" dirty="0" smtClean="0"/>
                        <a:t>  e</a:t>
                      </a:r>
                      <a:r>
                        <a:rPr lang="de-CH" sz="2600" b="1" baseline="-25000" dirty="0" smtClean="0"/>
                        <a:t>g</a:t>
                      </a:r>
                      <a:r>
                        <a:rPr lang="de-CH" sz="2600" b="1" baseline="30000" dirty="0" smtClean="0"/>
                        <a:t>2</a:t>
                      </a:r>
                    </a:p>
                  </a:txBody>
                  <a:tcPr/>
                </a:tc>
                <a:tc>
                  <a:txBody>
                    <a:bodyPr/>
                    <a:lstStyle/>
                    <a:p>
                      <a:pPr algn="ctr"/>
                      <a:r>
                        <a:rPr lang="de-CH" sz="2600" b="1" dirty="0" smtClean="0">
                          <a:solidFill>
                            <a:sysClr val="windowText" lastClr="000000"/>
                          </a:solidFill>
                        </a:rPr>
                        <a:t>Co</a:t>
                      </a:r>
                      <a:r>
                        <a:rPr lang="de-CH" sz="2600" b="1" baseline="30000" dirty="0" smtClean="0">
                          <a:solidFill>
                            <a:sysClr val="windowText" lastClr="000000"/>
                          </a:solidFill>
                        </a:rPr>
                        <a:t>2+</a:t>
                      </a:r>
                      <a:endParaRPr lang="en-US" sz="2600" b="1" baseline="30000" dirty="0">
                        <a:solidFill>
                          <a:sysClr val="windowText" lastClr="000000"/>
                        </a:solidFill>
                      </a:endParaRPr>
                    </a:p>
                  </a:txBody>
                  <a:tcPr/>
                </a:tc>
                <a:tc>
                  <a:txBody>
                    <a:bodyPr/>
                    <a:lstStyle/>
                    <a:p>
                      <a:pPr algn="ctr"/>
                      <a:r>
                        <a:rPr lang="de-CH" sz="2600" b="1" dirty="0" smtClean="0">
                          <a:solidFill>
                            <a:srgbClr val="FF0000"/>
                          </a:solidFill>
                        </a:rPr>
                        <a:t>1M CoCl</a:t>
                      </a:r>
                      <a:r>
                        <a:rPr lang="de-CH" sz="2600" b="1" baseline="-25000" dirty="0" smtClean="0">
                          <a:solidFill>
                            <a:srgbClr val="FF0000"/>
                          </a:solidFill>
                        </a:rPr>
                        <a:t>2</a:t>
                      </a:r>
                      <a:endParaRPr lang="en-US" sz="2600" b="1" baseline="-25000"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CoCl</a:t>
                      </a:r>
                      <a:r>
                        <a:rPr lang="de-CH" sz="2600" b="1" baseline="-25000" dirty="0" smtClean="0">
                          <a:solidFill>
                            <a:srgbClr val="FF0000"/>
                          </a:solidFill>
                        </a:rPr>
                        <a:t>2</a:t>
                      </a:r>
                      <a:endParaRPr lang="en-US" sz="2600" b="1" baseline="-25000" dirty="0" smtClean="0">
                        <a:solidFill>
                          <a:srgbClr val="FF0000"/>
                        </a:solidFill>
                      </a:endParaRPr>
                    </a:p>
                  </a:txBody>
                  <a:tcPr/>
                </a:tc>
              </a:tr>
              <a:tr h="375084">
                <a:tc>
                  <a:txBody>
                    <a:bodyPr/>
                    <a:lstStyle/>
                    <a:p>
                      <a:pPr algn="ctr"/>
                      <a:r>
                        <a:rPr lang="de-CH" sz="2600" b="1" dirty="0" smtClean="0"/>
                        <a:t>8</a:t>
                      </a:r>
                      <a:endParaRPr lang="en-US" sz="2600" b="1" dirty="0"/>
                    </a:p>
                  </a:txBody>
                  <a:tcPr/>
                </a:tc>
                <a:tc>
                  <a:txBody>
                    <a:bodyPr/>
                    <a:lstStyle/>
                    <a:p>
                      <a:pPr algn="ctr"/>
                      <a:r>
                        <a:rPr lang="de-CH" sz="2600" b="1" dirty="0" smtClean="0">
                          <a:solidFill>
                            <a:srgbClr val="FF0000"/>
                          </a:solidFill>
                        </a:rPr>
                        <a:t>2</a:t>
                      </a:r>
                      <a:endParaRPr lang="en-US" sz="2600" b="1" dirty="0">
                        <a:solidFill>
                          <a:srgbClr val="FF0000"/>
                        </a:solidFill>
                      </a:endParaRPr>
                    </a:p>
                  </a:txBody>
                  <a:tcPr/>
                </a:tc>
                <a:tc>
                  <a:txBody>
                    <a:bodyPr/>
                    <a:lstStyle/>
                    <a:p>
                      <a:pPr algn="ctr"/>
                      <a:r>
                        <a:rPr lang="de-CH" sz="2600" b="1" dirty="0" smtClean="0"/>
                        <a:t>2/2</a:t>
                      </a:r>
                      <a:endParaRPr lang="en-US" sz="2600" b="1" dirty="0"/>
                    </a:p>
                  </a:txBody>
                  <a:tcPr/>
                </a:tc>
                <a:tc>
                  <a:txBody>
                    <a:bodyPr/>
                    <a:lstStyle/>
                    <a:p>
                      <a:pPr algn="ctr"/>
                      <a:r>
                        <a:rPr lang="de-CH" sz="2600" b="1" dirty="0" smtClean="0">
                          <a:solidFill>
                            <a:srgbClr val="FF0000"/>
                          </a:solidFill>
                        </a:rPr>
                        <a:t>8</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6</a:t>
                      </a:r>
                      <a:r>
                        <a:rPr lang="de-CH" sz="2600" b="1" dirty="0" smtClean="0"/>
                        <a:t>  e</a:t>
                      </a:r>
                      <a:r>
                        <a:rPr lang="de-CH" sz="2600" b="1" baseline="-25000" dirty="0" smtClean="0"/>
                        <a:t>g</a:t>
                      </a:r>
                      <a:r>
                        <a:rPr lang="de-CH" sz="2600" b="1" baseline="30000" dirty="0" smtClean="0"/>
                        <a:t>2</a:t>
                      </a:r>
                    </a:p>
                  </a:txBody>
                  <a:tcPr/>
                </a:tc>
                <a:tc>
                  <a:txBody>
                    <a:bodyPr/>
                    <a:lstStyle/>
                    <a:p>
                      <a:pPr algn="ctr"/>
                      <a:r>
                        <a:rPr lang="de-CH" sz="2600" b="1" dirty="0" smtClean="0">
                          <a:solidFill>
                            <a:sysClr val="windowText" lastClr="000000"/>
                          </a:solidFill>
                        </a:rPr>
                        <a:t>Ni</a:t>
                      </a:r>
                      <a:r>
                        <a:rPr lang="de-CH" sz="2600" b="1" baseline="30000" dirty="0" smtClean="0">
                          <a:solidFill>
                            <a:sysClr val="windowText" lastClr="000000"/>
                          </a:solidFill>
                        </a:rPr>
                        <a:t>2+</a:t>
                      </a:r>
                      <a:endParaRPr lang="en-US" sz="2600" b="1" baseline="30000" dirty="0">
                        <a:solidFill>
                          <a:sysClr val="windowText" lastClr="000000"/>
                        </a:solidFill>
                      </a:endParaRPr>
                    </a:p>
                  </a:txBody>
                  <a:tcPr/>
                </a:tc>
                <a:tc>
                  <a:txBody>
                    <a:bodyPr/>
                    <a:lstStyle/>
                    <a:p>
                      <a:pPr algn="ctr"/>
                      <a:r>
                        <a:rPr lang="de-CH" sz="2600" b="1" dirty="0" smtClean="0">
                          <a:solidFill>
                            <a:srgbClr val="FF0000"/>
                          </a:solidFill>
                        </a:rPr>
                        <a:t>1M NiSO</a:t>
                      </a:r>
                      <a:r>
                        <a:rPr lang="de-CH" sz="2600" b="1" baseline="-25000" dirty="0" smtClean="0">
                          <a:solidFill>
                            <a:srgbClr val="FF0000"/>
                          </a:solidFill>
                        </a:rPr>
                        <a:t>4</a:t>
                      </a:r>
                      <a:endParaRPr lang="en-US" sz="2600" b="1" baseline="-25000" dirty="0">
                        <a:solidFill>
                          <a:srgbClr val="FF0000"/>
                        </a:solidFill>
                      </a:endParaRPr>
                    </a:p>
                  </a:txBody>
                  <a:tcPr/>
                </a:tc>
                <a:tc>
                  <a:txBody>
                    <a:bodyPr/>
                    <a:lstStyle/>
                    <a:p>
                      <a:pPr algn="ctr"/>
                      <a:r>
                        <a:rPr lang="de-CH" sz="2600" b="1" dirty="0" smtClean="0">
                          <a:solidFill>
                            <a:srgbClr val="FF0000"/>
                          </a:solidFill>
                        </a:rPr>
                        <a:t>NiSO</a:t>
                      </a:r>
                      <a:r>
                        <a:rPr lang="de-CH" sz="2600" b="1" baseline="-25000" dirty="0" smtClean="0">
                          <a:solidFill>
                            <a:srgbClr val="FF0000"/>
                          </a:solidFill>
                        </a:rPr>
                        <a:t>4</a:t>
                      </a:r>
                      <a:endParaRPr lang="en-US" sz="2600" b="1" baseline="-25000" dirty="0">
                        <a:solidFill>
                          <a:srgbClr val="FF0000"/>
                        </a:solidFill>
                      </a:endParaRPr>
                    </a:p>
                  </a:txBody>
                  <a:tcPr/>
                </a:tc>
              </a:tr>
              <a:tr h="375084">
                <a:tc>
                  <a:txBody>
                    <a:bodyPr/>
                    <a:lstStyle/>
                    <a:p>
                      <a:pPr algn="ctr"/>
                      <a:r>
                        <a:rPr lang="de-CH" sz="2600" b="1" dirty="0" smtClean="0"/>
                        <a:t>9</a:t>
                      </a:r>
                      <a:endParaRPr lang="en-US" sz="2600" b="1" dirty="0"/>
                    </a:p>
                  </a:txBody>
                  <a:tcPr/>
                </a:tc>
                <a:tc>
                  <a:txBody>
                    <a:bodyPr/>
                    <a:lstStyle/>
                    <a:p>
                      <a:pPr algn="ctr"/>
                      <a:r>
                        <a:rPr lang="de-CH" sz="2600" b="1" dirty="0" smtClean="0">
                          <a:solidFill>
                            <a:srgbClr val="FF0000"/>
                          </a:solidFill>
                        </a:rPr>
                        <a:t>1</a:t>
                      </a:r>
                      <a:endParaRPr lang="en-US" sz="2600" b="1" dirty="0">
                        <a:solidFill>
                          <a:srgbClr val="FF0000"/>
                        </a:solidFill>
                      </a:endParaRPr>
                    </a:p>
                  </a:txBody>
                  <a:tcPr/>
                </a:tc>
                <a:tc>
                  <a:txBody>
                    <a:bodyPr/>
                    <a:lstStyle/>
                    <a:p>
                      <a:pPr algn="ctr"/>
                      <a:r>
                        <a:rPr lang="de-CH" sz="2600" b="1" dirty="0" smtClean="0"/>
                        <a:t>1/2</a:t>
                      </a:r>
                      <a:endParaRPr lang="en-US" sz="2600" b="1" dirty="0"/>
                    </a:p>
                  </a:txBody>
                  <a:tcPr/>
                </a:tc>
                <a:tc>
                  <a:txBody>
                    <a:bodyPr/>
                    <a:lstStyle/>
                    <a:p>
                      <a:pPr algn="ctr"/>
                      <a:r>
                        <a:rPr lang="de-CH" sz="2600" b="1" dirty="0" smtClean="0">
                          <a:solidFill>
                            <a:srgbClr val="FF0000"/>
                          </a:solidFill>
                        </a:rPr>
                        <a:t>3</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6</a:t>
                      </a:r>
                      <a:r>
                        <a:rPr lang="de-CH" sz="2600" b="1" dirty="0" smtClean="0"/>
                        <a:t>  e</a:t>
                      </a:r>
                      <a:r>
                        <a:rPr lang="de-CH" sz="2600" b="1" baseline="-25000" dirty="0" smtClean="0"/>
                        <a:t>g</a:t>
                      </a:r>
                      <a:r>
                        <a:rPr lang="de-CH" sz="2600" b="1" baseline="30000" dirty="0" smtClean="0"/>
                        <a:t>3</a:t>
                      </a:r>
                    </a:p>
                  </a:txBody>
                  <a:tcPr/>
                </a:tc>
                <a:tc>
                  <a:txBody>
                    <a:bodyPr/>
                    <a:lstStyle/>
                    <a:p>
                      <a:pPr algn="ctr"/>
                      <a:r>
                        <a:rPr lang="de-CH" sz="2600" b="1" dirty="0" smtClean="0">
                          <a:solidFill>
                            <a:sysClr val="windowText" lastClr="000000"/>
                          </a:solidFill>
                        </a:rPr>
                        <a:t>Cu</a:t>
                      </a:r>
                      <a:r>
                        <a:rPr lang="de-CH" sz="2600" b="1" baseline="30000" dirty="0" smtClean="0">
                          <a:solidFill>
                            <a:sysClr val="windowText" lastClr="000000"/>
                          </a:solidFill>
                        </a:rPr>
                        <a:t>2+</a:t>
                      </a:r>
                      <a:endParaRPr lang="en-US" sz="2600" b="1" baseline="30000" dirty="0">
                        <a:solidFill>
                          <a:sysClr val="windowText" lastClr="000000"/>
                        </a:solidFill>
                      </a:endParaRPr>
                    </a:p>
                  </a:txBody>
                  <a:tcPr/>
                </a:tc>
                <a:tc>
                  <a:txBody>
                    <a:bodyPr/>
                    <a:lstStyle/>
                    <a:p>
                      <a:pPr algn="ctr"/>
                      <a:r>
                        <a:rPr lang="de-CH" sz="2600" b="1" dirty="0" smtClean="0">
                          <a:solidFill>
                            <a:srgbClr val="FF0000"/>
                          </a:solidFill>
                        </a:rPr>
                        <a:t>0.1M CuNO</a:t>
                      </a:r>
                      <a:r>
                        <a:rPr lang="de-CH" sz="2600" b="1" baseline="-25000" dirty="0" smtClean="0">
                          <a:solidFill>
                            <a:srgbClr val="FF0000"/>
                          </a:solidFill>
                        </a:rPr>
                        <a:t>3</a:t>
                      </a:r>
                      <a:endParaRPr lang="en-US" sz="2600" b="1" baseline="-25000" dirty="0">
                        <a:solidFill>
                          <a:srgbClr val="FF0000"/>
                        </a:solidFill>
                      </a:endParaRPr>
                    </a:p>
                  </a:txBody>
                  <a:tcPr/>
                </a:tc>
                <a:tc>
                  <a:txBody>
                    <a:bodyPr/>
                    <a:lstStyle/>
                    <a:p>
                      <a:pPr algn="ctr"/>
                      <a:r>
                        <a:rPr lang="de-CH" sz="2600" b="1" dirty="0" smtClean="0">
                          <a:solidFill>
                            <a:srgbClr val="FF0000"/>
                          </a:solidFill>
                        </a:rPr>
                        <a:t>CuCl</a:t>
                      </a:r>
                      <a:r>
                        <a:rPr lang="de-CH" sz="2600" b="1" baseline="-25000" dirty="0" smtClean="0">
                          <a:solidFill>
                            <a:srgbClr val="FF0000"/>
                          </a:solidFill>
                        </a:rPr>
                        <a:t>2</a:t>
                      </a:r>
                      <a:endParaRPr lang="en-US" sz="2600" b="1" baseline="-25000" dirty="0">
                        <a:solidFill>
                          <a:srgbClr val="FF0000"/>
                        </a:solidFill>
                      </a:endParaRPr>
                    </a:p>
                  </a:txBody>
                  <a:tcPr/>
                </a:tc>
              </a:tr>
              <a:tr h="375084">
                <a:tc>
                  <a:txBody>
                    <a:bodyPr/>
                    <a:lstStyle/>
                    <a:p>
                      <a:pPr algn="ctr"/>
                      <a:r>
                        <a:rPr lang="de-CH" sz="2600" b="1" dirty="0" smtClean="0"/>
                        <a:t>10</a:t>
                      </a:r>
                      <a:endParaRPr lang="en-US" sz="2600" b="1" dirty="0"/>
                    </a:p>
                  </a:txBody>
                  <a:tcPr/>
                </a:tc>
                <a:tc>
                  <a:txBody>
                    <a:bodyPr/>
                    <a:lstStyle/>
                    <a:p>
                      <a:pPr algn="ctr"/>
                      <a:r>
                        <a:rPr lang="de-CH" sz="2600" b="1" dirty="0" smtClean="0">
                          <a:solidFill>
                            <a:srgbClr val="FF0000"/>
                          </a:solidFill>
                        </a:rPr>
                        <a:t>0</a:t>
                      </a:r>
                      <a:endParaRPr lang="en-US" sz="2600" b="1" dirty="0">
                        <a:solidFill>
                          <a:srgbClr val="FF0000"/>
                        </a:solidFill>
                      </a:endParaRPr>
                    </a:p>
                  </a:txBody>
                  <a:tcPr/>
                </a:tc>
                <a:tc>
                  <a:txBody>
                    <a:bodyPr/>
                    <a:lstStyle/>
                    <a:p>
                      <a:pPr algn="ctr"/>
                      <a:r>
                        <a:rPr lang="de-CH" sz="2600" b="1" dirty="0" smtClean="0"/>
                        <a:t>0</a:t>
                      </a:r>
                      <a:endParaRPr lang="en-US" sz="2600" b="1" dirty="0"/>
                    </a:p>
                  </a:txBody>
                  <a:tcPr/>
                </a:tc>
                <a:tc>
                  <a:txBody>
                    <a:bodyPr/>
                    <a:lstStyle/>
                    <a:p>
                      <a:pPr algn="ctr"/>
                      <a:r>
                        <a:rPr lang="de-CH" sz="2600" b="1" dirty="0" smtClean="0">
                          <a:solidFill>
                            <a:srgbClr val="FF0000"/>
                          </a:solidFill>
                        </a:rPr>
                        <a:t>0</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6</a:t>
                      </a:r>
                      <a:r>
                        <a:rPr lang="de-CH" sz="2600" b="1" dirty="0" smtClean="0"/>
                        <a:t>  e</a:t>
                      </a:r>
                      <a:r>
                        <a:rPr lang="de-CH" sz="2600" b="1" baseline="-25000" dirty="0" smtClean="0"/>
                        <a:t>g</a:t>
                      </a:r>
                      <a:r>
                        <a:rPr lang="de-CH" sz="2600" b="1" baseline="30000" dirty="0" smtClean="0"/>
                        <a:t>4</a:t>
                      </a:r>
                    </a:p>
                  </a:txBody>
                  <a:tcPr/>
                </a:tc>
                <a:tc>
                  <a:txBody>
                    <a:bodyPr/>
                    <a:lstStyle/>
                    <a:p>
                      <a:pPr algn="ctr"/>
                      <a:r>
                        <a:rPr lang="de-CH" sz="2600" b="1" dirty="0" smtClean="0">
                          <a:solidFill>
                            <a:sysClr val="windowText" lastClr="000000"/>
                          </a:solidFill>
                        </a:rPr>
                        <a:t>Zn</a:t>
                      </a:r>
                      <a:r>
                        <a:rPr lang="de-CH" sz="2600" b="1" baseline="30000" dirty="0" smtClean="0">
                          <a:solidFill>
                            <a:sysClr val="windowText" lastClr="000000"/>
                          </a:solidFill>
                        </a:rPr>
                        <a:t>2+</a:t>
                      </a:r>
                      <a:endParaRPr lang="en-US" sz="2600" b="1" baseline="30000" dirty="0">
                        <a:solidFill>
                          <a:sysClr val="windowText" lastClr="000000"/>
                        </a:solidFill>
                      </a:endParaRPr>
                    </a:p>
                  </a:txBody>
                  <a:tcPr/>
                </a:tc>
                <a:tc>
                  <a:txBody>
                    <a:bodyPr/>
                    <a:lstStyle/>
                    <a:p>
                      <a:pPr algn="ctr"/>
                      <a:r>
                        <a:rPr lang="de-CH" sz="2600" b="1" dirty="0" smtClean="0">
                          <a:solidFill>
                            <a:srgbClr val="FF0000"/>
                          </a:solidFill>
                        </a:rPr>
                        <a:t>0.1M ZnSO</a:t>
                      </a:r>
                      <a:r>
                        <a:rPr lang="de-CH" sz="2600" b="1" baseline="-25000" dirty="0" smtClean="0">
                          <a:solidFill>
                            <a:srgbClr val="FF0000"/>
                          </a:solidFill>
                        </a:rPr>
                        <a:t>4</a:t>
                      </a:r>
                      <a:endParaRPr lang="en-US" sz="2600" b="1" baseline="-25000" dirty="0">
                        <a:solidFill>
                          <a:srgbClr val="FF0000"/>
                        </a:solidFill>
                      </a:endParaRPr>
                    </a:p>
                  </a:txBody>
                  <a:tcPr/>
                </a:tc>
                <a:tc>
                  <a:txBody>
                    <a:bodyPr/>
                    <a:lstStyle/>
                    <a:p>
                      <a:pPr algn="ctr"/>
                      <a:endParaRPr lang="en-US" sz="2600" b="1" baseline="-25000" dirty="0">
                        <a:solidFill>
                          <a:srgbClr val="FF0000"/>
                        </a:solidFill>
                      </a:endParaRPr>
                    </a:p>
                  </a:txBody>
                  <a:tcPr/>
                </a:tc>
              </a:tr>
            </a:tbl>
          </a:graphicData>
        </a:graphic>
      </p:graphicFrame>
      <mc:AlternateContent xmlns:mc="http://schemas.openxmlformats.org/markup-compatibility/2006" xmlns:a14="http://schemas.microsoft.com/office/drawing/2010/main">
        <mc:Choice Requires="a14">
          <p:sp>
            <p:nvSpPr>
              <p:cNvPr id="4" name="Rectangle 3"/>
              <p:cNvSpPr/>
              <p:nvPr/>
            </p:nvSpPr>
            <p:spPr>
              <a:xfrm>
                <a:off x="6424986" y="3592"/>
                <a:ext cx="2719014" cy="584775"/>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CH" sz="3200" b="1" i="1">
                          <a:latin typeface="Cambria Math"/>
                        </a:rPr>
                        <m:t>𝑩</m:t>
                      </m:r>
                      <m:r>
                        <a:rPr lang="de-CH" sz="3200" b="1" i="1">
                          <a:latin typeface="Cambria Math"/>
                        </a:rPr>
                        <m:t>≈</m:t>
                      </m:r>
                      <m:r>
                        <a:rPr lang="de-CH" sz="3200" b="1" i="1">
                          <a:latin typeface="Cambria Math"/>
                        </a:rPr>
                        <m:t>𝒏</m:t>
                      </m:r>
                      <m:r>
                        <a:rPr lang="de-CH" sz="3200" b="1" i="1">
                          <a:latin typeface="Cambria Math"/>
                        </a:rPr>
                        <m:t>(</m:t>
                      </m:r>
                      <m:r>
                        <a:rPr lang="de-CH" sz="3200" b="1" i="1">
                          <a:latin typeface="Cambria Math"/>
                        </a:rPr>
                        <m:t>𝒏</m:t>
                      </m:r>
                      <m:r>
                        <a:rPr lang="de-CH" sz="3200" b="1" i="1">
                          <a:latin typeface="Cambria Math"/>
                        </a:rPr>
                        <m:t>+</m:t>
                      </m:r>
                      <m:r>
                        <a:rPr lang="de-CH" sz="3200" b="1" i="1">
                          <a:latin typeface="Cambria Math"/>
                        </a:rPr>
                        <m:t>𝟐</m:t>
                      </m:r>
                      <m:r>
                        <a:rPr lang="de-CH" sz="3200" b="1" i="1">
                          <a:latin typeface="Cambria Math"/>
                        </a:rPr>
                        <m:t>)</m:t>
                      </m:r>
                    </m:oMath>
                  </m:oMathPara>
                </a14:m>
                <a:endParaRPr lang="de-CH" sz="3200" b="1" i="1" dirty="0">
                  <a:latin typeface="Symbol" pitchFamily="18" charset="2"/>
                  <a:sym typeface="Wingdings" pitchFamily="2" charset="2"/>
                </a:endParaRPr>
              </a:p>
            </p:txBody>
          </p:sp>
        </mc:Choice>
        <mc:Fallback xmlns="">
          <p:sp>
            <p:nvSpPr>
              <p:cNvPr id="4" name="Rectangle 3"/>
              <p:cNvSpPr>
                <a:spLocks noRot="1" noChangeAspect="1" noMove="1" noResize="1" noEditPoints="1" noAdjustHandles="1" noChangeArrowheads="1" noChangeShapeType="1" noTextEdit="1"/>
              </p:cNvSpPr>
              <p:nvPr/>
            </p:nvSpPr>
            <p:spPr>
              <a:xfrm>
                <a:off x="6424986" y="3592"/>
                <a:ext cx="2719014" cy="584775"/>
              </a:xfrm>
              <a:prstGeom prst="rect">
                <a:avLst/>
              </a:prstGeom>
              <a:blipFill rotWithShape="1">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8450825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764704"/>
          </a:xfrm>
        </p:spPr>
        <p:txBody>
          <a:bodyPr/>
          <a:lstStyle/>
          <a:p>
            <a:r>
              <a:rPr lang="de-CH" dirty="0" smtClean="0">
                <a:solidFill>
                  <a:schemeClr val="tx2"/>
                </a:solidFill>
              </a:rPr>
              <a:t>Elektronenkonfiguration</a:t>
            </a:r>
            <a:endParaRPr lang="en-US" dirty="0">
              <a:solidFill>
                <a:schemeClr val="tx2"/>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826801619"/>
              </p:ext>
            </p:extLst>
          </p:nvPr>
        </p:nvGraphicFramePr>
        <p:xfrm>
          <a:off x="683568" y="1988840"/>
          <a:ext cx="7532972" cy="1432560"/>
        </p:xfrm>
        <a:graphic>
          <a:graphicData uri="http://schemas.openxmlformats.org/drawingml/2006/table">
            <a:tbl>
              <a:tblPr firstRow="1" bandRow="1">
                <a:tableStyleId>{5C22544A-7EE6-4342-B048-85BDC9FD1C3A}</a:tableStyleId>
              </a:tblPr>
              <a:tblGrid>
                <a:gridCol w="874583"/>
                <a:gridCol w="627857"/>
                <a:gridCol w="1083712"/>
                <a:gridCol w="952125"/>
                <a:gridCol w="1783942"/>
                <a:gridCol w="2210753"/>
              </a:tblGrid>
              <a:tr h="375084">
                <a:tc>
                  <a:txBody>
                    <a:bodyPr/>
                    <a:lstStyle/>
                    <a:p>
                      <a:pPr algn="ctr"/>
                      <a:r>
                        <a:rPr lang="de-CH" sz="2400" b="1" dirty="0" smtClean="0"/>
                        <a:t>n</a:t>
                      </a:r>
                      <a:r>
                        <a:rPr lang="de-CH" sz="2400" b="1" baseline="-25000" dirty="0" smtClean="0"/>
                        <a:t>d</a:t>
                      </a:r>
                      <a:endParaRPr lang="en-US" sz="2400" b="1" baseline="-25000" dirty="0"/>
                    </a:p>
                  </a:txBody>
                  <a:tcPr/>
                </a:tc>
                <a:tc>
                  <a:txBody>
                    <a:bodyPr/>
                    <a:lstStyle/>
                    <a:p>
                      <a:pPr algn="ctr"/>
                      <a:r>
                        <a:rPr lang="de-CH" sz="2400" b="1" dirty="0" smtClean="0"/>
                        <a:t>n</a:t>
                      </a:r>
                      <a:endParaRPr lang="en-US" sz="2400" b="1" dirty="0"/>
                    </a:p>
                  </a:txBody>
                  <a:tcPr/>
                </a:tc>
                <a:tc>
                  <a:txBody>
                    <a:bodyPr/>
                    <a:lstStyle/>
                    <a:p>
                      <a:pPr algn="ctr"/>
                      <a:r>
                        <a:rPr lang="de-CH" sz="2400" dirty="0" smtClean="0"/>
                        <a:t>S</a:t>
                      </a:r>
                      <a:endParaRPr lang="en-US" sz="2400" dirty="0"/>
                    </a:p>
                  </a:txBody>
                  <a:tcPr/>
                </a:tc>
                <a:tc>
                  <a:txBody>
                    <a:bodyPr/>
                    <a:lstStyle/>
                    <a:p>
                      <a:pPr algn="ctr"/>
                      <a:r>
                        <a:rPr lang="de-CH" sz="2400" dirty="0" smtClean="0"/>
                        <a:t>≈ B</a:t>
                      </a:r>
                      <a:endParaRPr lang="en-US" sz="2400" dirty="0"/>
                    </a:p>
                  </a:txBody>
                  <a:tcPr/>
                </a:tc>
                <a:tc>
                  <a:txBody>
                    <a:bodyPr/>
                    <a:lstStyle/>
                    <a:p>
                      <a:pPr algn="ctr"/>
                      <a:r>
                        <a:rPr lang="de-CH" sz="2400" dirty="0" smtClean="0"/>
                        <a:t>Konf.</a:t>
                      </a:r>
                      <a:endParaRPr lang="en-US" sz="2400" dirty="0"/>
                    </a:p>
                  </a:txBody>
                  <a:tcPr/>
                </a:tc>
                <a:tc>
                  <a:txBody>
                    <a:bodyPr/>
                    <a:lstStyle/>
                    <a:p>
                      <a:pPr algn="ctr"/>
                      <a:r>
                        <a:rPr lang="de-CH" sz="2400" dirty="0" smtClean="0"/>
                        <a:t>Beispiele</a:t>
                      </a:r>
                      <a:endParaRPr lang="en-US" sz="2400" dirty="0"/>
                    </a:p>
                  </a:txBody>
                  <a:tcPr/>
                </a:tc>
              </a:tr>
              <a:tr h="375084">
                <a:tc>
                  <a:txBody>
                    <a:bodyPr/>
                    <a:lstStyle/>
                    <a:p>
                      <a:pPr algn="ctr"/>
                      <a:r>
                        <a:rPr lang="de-CH" sz="2600" b="1" dirty="0" smtClean="0"/>
                        <a:t>5</a:t>
                      </a:r>
                      <a:endParaRPr lang="en-US" sz="2600" b="1" dirty="0"/>
                    </a:p>
                  </a:txBody>
                  <a:tcPr/>
                </a:tc>
                <a:tc>
                  <a:txBody>
                    <a:bodyPr/>
                    <a:lstStyle/>
                    <a:p>
                      <a:pPr algn="ctr"/>
                      <a:r>
                        <a:rPr lang="de-CH" sz="2600" b="1" dirty="0" smtClean="0">
                          <a:solidFill>
                            <a:srgbClr val="FF0000"/>
                          </a:solidFill>
                        </a:rPr>
                        <a:t>5</a:t>
                      </a:r>
                      <a:endParaRPr lang="en-US" sz="2600" b="1" dirty="0">
                        <a:solidFill>
                          <a:srgbClr val="FF0000"/>
                        </a:solidFill>
                      </a:endParaRPr>
                    </a:p>
                  </a:txBody>
                  <a:tcPr/>
                </a:tc>
                <a:tc>
                  <a:txBody>
                    <a:bodyPr/>
                    <a:lstStyle/>
                    <a:p>
                      <a:pPr algn="ctr"/>
                      <a:r>
                        <a:rPr lang="de-CH" sz="2600" b="1" dirty="0" smtClean="0"/>
                        <a:t>5/2</a:t>
                      </a:r>
                      <a:endParaRPr lang="en-US" sz="2600" b="1" dirty="0"/>
                    </a:p>
                  </a:txBody>
                  <a:tcPr/>
                </a:tc>
                <a:tc>
                  <a:txBody>
                    <a:bodyPr/>
                    <a:lstStyle/>
                    <a:p>
                      <a:pPr algn="ctr"/>
                      <a:r>
                        <a:rPr lang="de-CH" sz="2600" b="1" dirty="0" smtClean="0">
                          <a:solidFill>
                            <a:srgbClr val="FF0000"/>
                          </a:solidFill>
                        </a:rPr>
                        <a:t>35</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3</a:t>
                      </a:r>
                      <a:r>
                        <a:rPr lang="de-CH" sz="2600" b="1" dirty="0" smtClean="0"/>
                        <a:t>  e</a:t>
                      </a:r>
                      <a:r>
                        <a:rPr lang="de-CH" sz="2600" b="1" baseline="-25000" dirty="0" smtClean="0"/>
                        <a:t>g</a:t>
                      </a:r>
                      <a:r>
                        <a:rPr lang="de-CH" sz="2600" b="1" baseline="30000" dirty="0" smtClean="0"/>
                        <a:t>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Fe</a:t>
                      </a:r>
                      <a:r>
                        <a:rPr lang="de-CH" sz="2600" b="1" baseline="30000" dirty="0" smtClean="0">
                          <a:solidFill>
                            <a:srgbClr val="FF0000"/>
                          </a:solidFill>
                        </a:rPr>
                        <a:t>III</a:t>
                      </a:r>
                      <a:r>
                        <a:rPr lang="de-CH" sz="2600" b="1" baseline="-25000" dirty="0" smtClean="0">
                          <a:solidFill>
                            <a:srgbClr val="FF0000"/>
                          </a:solidFill>
                        </a:rPr>
                        <a:t>2</a:t>
                      </a:r>
                      <a:r>
                        <a:rPr lang="de-CH" sz="2600" b="1" dirty="0" smtClean="0">
                          <a:solidFill>
                            <a:srgbClr val="FF0000"/>
                          </a:solidFill>
                        </a:rPr>
                        <a:t>(SO</a:t>
                      </a:r>
                      <a:r>
                        <a:rPr lang="de-CH" sz="2600" b="1" baseline="-25000" dirty="0" smtClean="0">
                          <a:solidFill>
                            <a:srgbClr val="FF0000"/>
                          </a:solidFill>
                        </a:rPr>
                        <a:t>4</a:t>
                      </a:r>
                      <a:r>
                        <a:rPr lang="de-CH" sz="2600" b="1" dirty="0" smtClean="0">
                          <a:solidFill>
                            <a:srgbClr val="FF0000"/>
                          </a:solidFill>
                        </a:rPr>
                        <a:t>)</a:t>
                      </a:r>
                      <a:r>
                        <a:rPr lang="de-CH" sz="2600" b="1" baseline="-25000" dirty="0" smtClean="0">
                          <a:solidFill>
                            <a:srgbClr val="FF0000"/>
                          </a:solidFill>
                        </a:rPr>
                        <a:t>3</a:t>
                      </a:r>
                      <a:endParaRPr lang="en-US" sz="2600" b="1" baseline="-25000" dirty="0" smtClean="0"/>
                    </a:p>
                  </a:txBody>
                  <a:tcPr/>
                </a:tc>
              </a:tr>
              <a:tr h="375084">
                <a:tc>
                  <a:txBody>
                    <a:bodyPr/>
                    <a:lstStyle/>
                    <a:p>
                      <a:pPr algn="ctr"/>
                      <a:r>
                        <a:rPr lang="de-CH" sz="2600" b="1" dirty="0" smtClean="0"/>
                        <a:t>6</a:t>
                      </a:r>
                      <a:endParaRPr lang="en-US" sz="2600" b="1" dirty="0"/>
                    </a:p>
                  </a:txBody>
                  <a:tcPr/>
                </a:tc>
                <a:tc>
                  <a:txBody>
                    <a:bodyPr/>
                    <a:lstStyle/>
                    <a:p>
                      <a:pPr algn="ctr"/>
                      <a:r>
                        <a:rPr lang="de-CH" sz="2600" b="1" dirty="0" smtClean="0">
                          <a:solidFill>
                            <a:srgbClr val="FF0000"/>
                          </a:solidFill>
                        </a:rPr>
                        <a:t>4</a:t>
                      </a:r>
                      <a:endParaRPr lang="en-US" sz="2600" b="1" dirty="0">
                        <a:solidFill>
                          <a:srgbClr val="FF0000"/>
                        </a:solidFill>
                      </a:endParaRPr>
                    </a:p>
                  </a:txBody>
                  <a:tcPr/>
                </a:tc>
                <a:tc>
                  <a:txBody>
                    <a:bodyPr/>
                    <a:lstStyle/>
                    <a:p>
                      <a:pPr algn="ctr"/>
                      <a:r>
                        <a:rPr lang="de-CH" sz="2600" b="1" dirty="0" smtClean="0"/>
                        <a:t>4/2</a:t>
                      </a:r>
                    </a:p>
                  </a:txBody>
                  <a:tcPr/>
                </a:tc>
                <a:tc>
                  <a:txBody>
                    <a:bodyPr/>
                    <a:lstStyle/>
                    <a:p>
                      <a:pPr algn="ctr"/>
                      <a:r>
                        <a:rPr lang="de-CH" sz="2600" b="1" dirty="0" smtClean="0">
                          <a:solidFill>
                            <a:srgbClr val="FF0000"/>
                          </a:solidFill>
                        </a:rPr>
                        <a:t>24</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4</a:t>
                      </a:r>
                      <a:r>
                        <a:rPr lang="de-CH" sz="2600" b="1" dirty="0" smtClean="0"/>
                        <a:t>  e</a:t>
                      </a:r>
                      <a:r>
                        <a:rPr lang="de-CH" sz="2600" b="1" baseline="-25000" dirty="0" smtClean="0"/>
                        <a:t>g</a:t>
                      </a:r>
                      <a:r>
                        <a:rPr lang="de-CH" sz="2600" b="1" baseline="30000" dirty="0" smtClean="0"/>
                        <a:t>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Fe</a:t>
                      </a:r>
                      <a:r>
                        <a:rPr lang="de-CH" sz="2600" b="1" baseline="30000" dirty="0" smtClean="0">
                          <a:solidFill>
                            <a:srgbClr val="FF0000"/>
                          </a:solidFill>
                        </a:rPr>
                        <a:t>II</a:t>
                      </a:r>
                      <a:r>
                        <a:rPr lang="de-CH" sz="2600" b="1" dirty="0" smtClean="0">
                          <a:solidFill>
                            <a:srgbClr val="FF0000"/>
                          </a:solidFill>
                        </a:rPr>
                        <a:t>SO</a:t>
                      </a:r>
                      <a:r>
                        <a:rPr lang="de-CH" sz="2600" b="1" baseline="-25000" dirty="0" smtClean="0">
                          <a:solidFill>
                            <a:srgbClr val="FF0000"/>
                          </a:solidFill>
                        </a:rPr>
                        <a:t>4</a:t>
                      </a:r>
                      <a:endParaRPr lang="en-US" sz="2600" b="1" baseline="-25000" dirty="0" smtClean="0"/>
                    </a:p>
                  </a:txBody>
                  <a:tcPr/>
                </a:tc>
              </a:tr>
            </a:tbl>
          </a:graphicData>
        </a:graphic>
      </p:graphicFrame>
      <mc:AlternateContent xmlns:mc="http://schemas.openxmlformats.org/markup-compatibility/2006" xmlns:a14="http://schemas.microsoft.com/office/drawing/2010/main">
        <mc:Choice Requires="a14">
          <p:sp>
            <p:nvSpPr>
              <p:cNvPr id="4" name="Rectangle 3"/>
              <p:cNvSpPr/>
              <p:nvPr/>
            </p:nvSpPr>
            <p:spPr>
              <a:xfrm>
                <a:off x="6405886" y="943412"/>
                <a:ext cx="2719014" cy="584775"/>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r>
                        <a:rPr lang="de-CH" sz="3200" b="1" i="1">
                          <a:latin typeface="Cambria Math"/>
                        </a:rPr>
                        <m:t>𝑩</m:t>
                      </m:r>
                      <m:r>
                        <a:rPr lang="de-CH" sz="3200" b="1" i="1">
                          <a:latin typeface="Cambria Math"/>
                        </a:rPr>
                        <m:t>≈</m:t>
                      </m:r>
                      <m:r>
                        <a:rPr lang="de-CH" sz="3200" b="1" i="1">
                          <a:latin typeface="Cambria Math"/>
                        </a:rPr>
                        <m:t>𝒏</m:t>
                      </m:r>
                      <m:r>
                        <a:rPr lang="de-CH" sz="3200" b="1" i="1">
                          <a:latin typeface="Cambria Math"/>
                        </a:rPr>
                        <m:t>(</m:t>
                      </m:r>
                      <m:r>
                        <a:rPr lang="de-CH" sz="3200" b="1" i="1">
                          <a:latin typeface="Cambria Math"/>
                        </a:rPr>
                        <m:t>𝒏</m:t>
                      </m:r>
                      <m:r>
                        <a:rPr lang="de-CH" sz="3200" b="1" i="1">
                          <a:latin typeface="Cambria Math"/>
                        </a:rPr>
                        <m:t>+</m:t>
                      </m:r>
                      <m:r>
                        <a:rPr lang="de-CH" sz="3200" b="1" i="1">
                          <a:latin typeface="Cambria Math"/>
                        </a:rPr>
                        <m:t>𝟐</m:t>
                      </m:r>
                      <m:r>
                        <a:rPr lang="de-CH" sz="3200" b="1" i="1">
                          <a:latin typeface="Cambria Math"/>
                        </a:rPr>
                        <m:t>)</m:t>
                      </m:r>
                    </m:oMath>
                  </m:oMathPara>
                </a14:m>
                <a:endParaRPr lang="de-CH" sz="3200" b="1" i="1" dirty="0">
                  <a:latin typeface="Symbol" pitchFamily="18" charset="2"/>
                  <a:sym typeface="Wingdings" pitchFamily="2" charset="2"/>
                </a:endParaRPr>
              </a:p>
            </p:txBody>
          </p:sp>
        </mc:Choice>
        <mc:Fallback xmlns="">
          <p:sp>
            <p:nvSpPr>
              <p:cNvPr id="4" name="Rectangle 3"/>
              <p:cNvSpPr>
                <a:spLocks noRot="1" noChangeAspect="1" noMove="1" noResize="1" noEditPoints="1" noAdjustHandles="1" noChangeArrowheads="1" noChangeShapeType="1" noTextEdit="1"/>
              </p:cNvSpPr>
              <p:nvPr/>
            </p:nvSpPr>
            <p:spPr>
              <a:xfrm>
                <a:off x="6405886" y="943412"/>
                <a:ext cx="2719014" cy="584775"/>
              </a:xfrm>
              <a:prstGeom prst="rect">
                <a:avLst/>
              </a:prstGeom>
              <a:blipFill rotWithShape="1">
                <a:blip r:embed="rId2"/>
                <a:stretch>
                  <a:fillRect/>
                </a:stretch>
              </a:blipFill>
            </p:spPr>
            <p:txBody>
              <a:bodyPr/>
              <a:lstStyle/>
              <a:p>
                <a:r>
                  <a:rPr lang="en-US">
                    <a:noFill/>
                  </a:rPr>
                  <a:t> </a:t>
                </a:r>
              </a:p>
            </p:txBody>
          </p:sp>
        </mc:Fallback>
      </mc:AlternateContent>
      <p:graphicFrame>
        <p:nvGraphicFramePr>
          <p:cNvPr id="5" name="Table 4"/>
          <p:cNvGraphicFramePr>
            <a:graphicFrameLocks noGrp="1"/>
          </p:cNvGraphicFramePr>
          <p:nvPr>
            <p:extLst>
              <p:ext uri="{D42A27DB-BD31-4B8C-83A1-F6EECF244321}">
                <p14:modId xmlns:p14="http://schemas.microsoft.com/office/powerpoint/2010/main" val="804161275"/>
              </p:ext>
            </p:extLst>
          </p:nvPr>
        </p:nvGraphicFramePr>
        <p:xfrm>
          <a:off x="683568" y="4437112"/>
          <a:ext cx="7532972" cy="1432560"/>
        </p:xfrm>
        <a:graphic>
          <a:graphicData uri="http://schemas.openxmlformats.org/drawingml/2006/table">
            <a:tbl>
              <a:tblPr firstRow="1" bandRow="1">
                <a:tableStyleId>{5C22544A-7EE6-4342-B048-85BDC9FD1C3A}</a:tableStyleId>
              </a:tblPr>
              <a:tblGrid>
                <a:gridCol w="874583"/>
                <a:gridCol w="627857"/>
                <a:gridCol w="1083712"/>
                <a:gridCol w="952125"/>
                <a:gridCol w="1783942"/>
                <a:gridCol w="2210753"/>
              </a:tblGrid>
              <a:tr h="375084">
                <a:tc>
                  <a:txBody>
                    <a:bodyPr/>
                    <a:lstStyle/>
                    <a:p>
                      <a:pPr algn="ctr"/>
                      <a:r>
                        <a:rPr lang="de-CH" sz="2400" b="1" dirty="0" smtClean="0"/>
                        <a:t>n</a:t>
                      </a:r>
                      <a:r>
                        <a:rPr lang="de-CH" sz="2400" b="1" baseline="-25000" dirty="0" smtClean="0"/>
                        <a:t>d</a:t>
                      </a:r>
                      <a:endParaRPr lang="en-US" sz="2400" b="1" baseline="-25000" dirty="0"/>
                    </a:p>
                  </a:txBody>
                  <a:tcPr/>
                </a:tc>
                <a:tc>
                  <a:txBody>
                    <a:bodyPr/>
                    <a:lstStyle/>
                    <a:p>
                      <a:pPr algn="ctr"/>
                      <a:r>
                        <a:rPr lang="de-CH" sz="2400" b="1" dirty="0" smtClean="0"/>
                        <a:t>n</a:t>
                      </a:r>
                      <a:endParaRPr lang="en-US" sz="2400" b="1" dirty="0"/>
                    </a:p>
                  </a:txBody>
                  <a:tcPr/>
                </a:tc>
                <a:tc>
                  <a:txBody>
                    <a:bodyPr/>
                    <a:lstStyle/>
                    <a:p>
                      <a:pPr algn="ctr"/>
                      <a:r>
                        <a:rPr lang="de-CH" sz="2400" dirty="0" smtClean="0"/>
                        <a:t>S</a:t>
                      </a:r>
                      <a:endParaRPr lang="en-US" sz="2400" dirty="0"/>
                    </a:p>
                  </a:txBody>
                  <a:tcPr/>
                </a:tc>
                <a:tc>
                  <a:txBody>
                    <a:bodyPr/>
                    <a:lstStyle/>
                    <a:p>
                      <a:pPr algn="ctr"/>
                      <a:r>
                        <a:rPr lang="de-CH" sz="2400" dirty="0" smtClean="0"/>
                        <a:t>≈ B</a:t>
                      </a:r>
                      <a:endParaRPr lang="en-US" sz="2400" dirty="0"/>
                    </a:p>
                  </a:txBody>
                  <a:tcPr/>
                </a:tc>
                <a:tc>
                  <a:txBody>
                    <a:bodyPr/>
                    <a:lstStyle/>
                    <a:p>
                      <a:pPr algn="ctr"/>
                      <a:r>
                        <a:rPr lang="de-CH" sz="2400" dirty="0" smtClean="0"/>
                        <a:t>Konf.</a:t>
                      </a:r>
                      <a:endParaRPr lang="en-US" sz="2400" dirty="0"/>
                    </a:p>
                  </a:txBody>
                  <a:tcPr/>
                </a:tc>
                <a:tc>
                  <a:txBody>
                    <a:bodyPr/>
                    <a:lstStyle/>
                    <a:p>
                      <a:pPr algn="ctr"/>
                      <a:r>
                        <a:rPr lang="de-CH" sz="2400" dirty="0" smtClean="0"/>
                        <a:t>Beispiele</a:t>
                      </a:r>
                      <a:endParaRPr lang="en-US" sz="2400" dirty="0"/>
                    </a:p>
                  </a:txBody>
                  <a:tcPr/>
                </a:tc>
              </a:tr>
              <a:tr h="375084">
                <a:tc>
                  <a:txBody>
                    <a:bodyPr/>
                    <a:lstStyle/>
                    <a:p>
                      <a:pPr algn="ctr"/>
                      <a:r>
                        <a:rPr lang="de-CH" sz="2600" b="1" dirty="0" smtClean="0"/>
                        <a:t>5</a:t>
                      </a:r>
                      <a:endParaRPr lang="en-US" sz="2600" b="1" dirty="0"/>
                    </a:p>
                  </a:txBody>
                  <a:tcPr/>
                </a:tc>
                <a:tc>
                  <a:txBody>
                    <a:bodyPr/>
                    <a:lstStyle/>
                    <a:p>
                      <a:pPr algn="ctr"/>
                      <a:r>
                        <a:rPr lang="de-CH" sz="2600" b="1" dirty="0" smtClean="0">
                          <a:solidFill>
                            <a:srgbClr val="FF0000"/>
                          </a:solidFill>
                        </a:rPr>
                        <a:t>1</a:t>
                      </a:r>
                      <a:endParaRPr lang="en-US" sz="2600" b="1" dirty="0">
                        <a:solidFill>
                          <a:srgbClr val="FF0000"/>
                        </a:solidFill>
                      </a:endParaRPr>
                    </a:p>
                  </a:txBody>
                  <a:tcPr/>
                </a:tc>
                <a:tc>
                  <a:txBody>
                    <a:bodyPr/>
                    <a:lstStyle/>
                    <a:p>
                      <a:pPr algn="ctr"/>
                      <a:r>
                        <a:rPr lang="de-CH" sz="2600" b="1" dirty="0" smtClean="0"/>
                        <a:t>1/2</a:t>
                      </a:r>
                      <a:endParaRPr lang="en-US" sz="2600" b="1" dirty="0"/>
                    </a:p>
                  </a:txBody>
                  <a:tcPr/>
                </a:tc>
                <a:tc>
                  <a:txBody>
                    <a:bodyPr/>
                    <a:lstStyle/>
                    <a:p>
                      <a:pPr algn="ctr"/>
                      <a:r>
                        <a:rPr lang="de-CH" sz="2600" b="1" dirty="0" smtClean="0">
                          <a:solidFill>
                            <a:srgbClr val="FF0000"/>
                          </a:solidFill>
                        </a:rPr>
                        <a:t>3</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5</a:t>
                      </a:r>
                      <a:r>
                        <a:rPr lang="de-CH" sz="2600" b="1" dirty="0" smtClean="0"/>
                        <a:t>  e</a:t>
                      </a:r>
                      <a:r>
                        <a:rPr lang="de-CH" sz="2600" b="1" baseline="-25000" dirty="0" smtClean="0"/>
                        <a:t>g</a:t>
                      </a:r>
                      <a:r>
                        <a:rPr lang="de-CH" sz="2600" b="1" baseline="30000" dirty="0" smtClean="0"/>
                        <a:t>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K</a:t>
                      </a:r>
                      <a:r>
                        <a:rPr lang="de-CH" sz="2600" b="1" baseline="-25000" dirty="0" smtClean="0">
                          <a:solidFill>
                            <a:srgbClr val="FF0000"/>
                          </a:solidFill>
                        </a:rPr>
                        <a:t>3</a:t>
                      </a:r>
                      <a:r>
                        <a:rPr lang="de-CH" sz="2600" b="1" dirty="0" smtClean="0">
                          <a:solidFill>
                            <a:srgbClr val="FF0000"/>
                          </a:solidFill>
                        </a:rPr>
                        <a:t>[Fe</a:t>
                      </a:r>
                      <a:r>
                        <a:rPr lang="de-CH" sz="2600" b="1" baseline="30000" dirty="0" smtClean="0">
                          <a:solidFill>
                            <a:srgbClr val="FF0000"/>
                          </a:solidFill>
                        </a:rPr>
                        <a:t>III</a:t>
                      </a:r>
                      <a:r>
                        <a:rPr lang="de-CH" sz="2600" b="1" dirty="0" smtClean="0">
                          <a:solidFill>
                            <a:srgbClr val="FF0000"/>
                          </a:solidFill>
                        </a:rPr>
                        <a:t>(CN)</a:t>
                      </a:r>
                      <a:r>
                        <a:rPr lang="de-CH" sz="2600" b="1" baseline="-25000" dirty="0" smtClean="0">
                          <a:solidFill>
                            <a:srgbClr val="FF0000"/>
                          </a:solidFill>
                        </a:rPr>
                        <a:t>6</a:t>
                      </a:r>
                      <a:r>
                        <a:rPr lang="de-CH" sz="2600" b="1" dirty="0" smtClean="0">
                          <a:solidFill>
                            <a:srgbClr val="FF0000"/>
                          </a:solidFill>
                        </a:rPr>
                        <a:t>]</a:t>
                      </a:r>
                      <a:endParaRPr lang="en-US" sz="2600" b="1" baseline="-25000" dirty="0" smtClean="0"/>
                    </a:p>
                  </a:txBody>
                  <a:tcPr/>
                </a:tc>
              </a:tr>
              <a:tr h="375084">
                <a:tc>
                  <a:txBody>
                    <a:bodyPr/>
                    <a:lstStyle/>
                    <a:p>
                      <a:pPr algn="ctr"/>
                      <a:r>
                        <a:rPr lang="de-CH" sz="2600" b="1" dirty="0" smtClean="0"/>
                        <a:t>6</a:t>
                      </a:r>
                      <a:endParaRPr lang="en-US" sz="2600" b="1" dirty="0"/>
                    </a:p>
                  </a:txBody>
                  <a:tcPr/>
                </a:tc>
                <a:tc>
                  <a:txBody>
                    <a:bodyPr/>
                    <a:lstStyle/>
                    <a:p>
                      <a:pPr algn="ctr"/>
                      <a:r>
                        <a:rPr lang="de-CH" sz="2600" b="1" dirty="0" smtClean="0">
                          <a:solidFill>
                            <a:srgbClr val="FF0000"/>
                          </a:solidFill>
                        </a:rPr>
                        <a:t>0</a:t>
                      </a:r>
                      <a:endParaRPr lang="en-US" sz="2600" b="1" dirty="0">
                        <a:solidFill>
                          <a:srgbClr val="FF0000"/>
                        </a:solidFill>
                      </a:endParaRPr>
                    </a:p>
                  </a:txBody>
                  <a:tcPr/>
                </a:tc>
                <a:tc>
                  <a:txBody>
                    <a:bodyPr/>
                    <a:lstStyle/>
                    <a:p>
                      <a:pPr algn="ctr"/>
                      <a:r>
                        <a:rPr lang="de-CH" sz="2600" b="1" dirty="0" smtClean="0"/>
                        <a:t>0</a:t>
                      </a:r>
                      <a:endParaRPr lang="en-US" sz="2600" b="1" dirty="0"/>
                    </a:p>
                  </a:txBody>
                  <a:tcPr/>
                </a:tc>
                <a:tc>
                  <a:txBody>
                    <a:bodyPr/>
                    <a:lstStyle/>
                    <a:p>
                      <a:pPr algn="ctr"/>
                      <a:r>
                        <a:rPr lang="de-CH" sz="2600" b="1" dirty="0" smtClean="0">
                          <a:solidFill>
                            <a:srgbClr val="FF0000"/>
                          </a:solidFill>
                        </a:rPr>
                        <a:t>0</a:t>
                      </a:r>
                      <a:endParaRPr lang="en-US" sz="2600" b="1" dirty="0">
                        <a:solidFill>
                          <a:srgbClr val="FF0000"/>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t>t</a:t>
                      </a:r>
                      <a:r>
                        <a:rPr lang="de-CH" sz="2600" b="1" baseline="-25000" dirty="0" smtClean="0"/>
                        <a:t>2g</a:t>
                      </a:r>
                      <a:r>
                        <a:rPr lang="de-CH" sz="2600" b="1" baseline="30000" dirty="0" smtClean="0"/>
                        <a:t>6</a:t>
                      </a:r>
                      <a:r>
                        <a:rPr lang="de-CH" sz="2600" b="1" dirty="0" smtClean="0"/>
                        <a:t>  e</a:t>
                      </a:r>
                      <a:r>
                        <a:rPr lang="de-CH" sz="2600" b="1" baseline="-25000" dirty="0" smtClean="0"/>
                        <a:t>g</a:t>
                      </a:r>
                      <a:r>
                        <a:rPr lang="de-CH" sz="2600" b="1" baseline="30000" dirty="0" smtClean="0"/>
                        <a:t>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de-CH" sz="2600" b="1" dirty="0" smtClean="0">
                          <a:solidFill>
                            <a:srgbClr val="FF0000"/>
                          </a:solidFill>
                        </a:rPr>
                        <a:t>K</a:t>
                      </a:r>
                      <a:r>
                        <a:rPr lang="de-CH" sz="2600" b="1" baseline="-25000" dirty="0" smtClean="0">
                          <a:solidFill>
                            <a:srgbClr val="FF0000"/>
                          </a:solidFill>
                        </a:rPr>
                        <a:t>4</a:t>
                      </a:r>
                      <a:r>
                        <a:rPr lang="de-CH" sz="2600" b="1" dirty="0" smtClean="0">
                          <a:solidFill>
                            <a:srgbClr val="FF0000"/>
                          </a:solidFill>
                        </a:rPr>
                        <a:t>[Fe</a:t>
                      </a:r>
                      <a:r>
                        <a:rPr lang="de-CH" sz="2600" b="1" baseline="30000" dirty="0" smtClean="0">
                          <a:solidFill>
                            <a:srgbClr val="FF0000"/>
                          </a:solidFill>
                        </a:rPr>
                        <a:t>II</a:t>
                      </a:r>
                      <a:r>
                        <a:rPr lang="de-CH" sz="2600" b="1" dirty="0" smtClean="0">
                          <a:solidFill>
                            <a:srgbClr val="FF0000"/>
                          </a:solidFill>
                        </a:rPr>
                        <a:t>(CN)</a:t>
                      </a:r>
                      <a:r>
                        <a:rPr lang="de-CH" sz="2600" b="1" baseline="-25000" dirty="0" smtClean="0">
                          <a:solidFill>
                            <a:srgbClr val="FF0000"/>
                          </a:solidFill>
                        </a:rPr>
                        <a:t>6</a:t>
                      </a:r>
                      <a:r>
                        <a:rPr lang="de-CH" sz="2600" b="1" dirty="0" smtClean="0">
                          <a:solidFill>
                            <a:srgbClr val="FF0000"/>
                          </a:solidFill>
                        </a:rPr>
                        <a:t>]</a:t>
                      </a:r>
                      <a:endParaRPr lang="en-US" sz="2600" b="1" baseline="-25000" dirty="0" smtClean="0"/>
                    </a:p>
                  </a:txBody>
                  <a:tcPr/>
                </a:tc>
              </a:tr>
            </a:tbl>
          </a:graphicData>
        </a:graphic>
      </p:graphicFrame>
      <p:sp>
        <p:nvSpPr>
          <p:cNvPr id="6" name="TextBox 5"/>
          <p:cNvSpPr txBox="1"/>
          <p:nvPr/>
        </p:nvSpPr>
        <p:spPr>
          <a:xfrm>
            <a:off x="683568" y="1268760"/>
            <a:ext cx="7344816" cy="523220"/>
          </a:xfrm>
          <a:prstGeom prst="rect">
            <a:avLst/>
          </a:prstGeom>
          <a:noFill/>
        </p:spPr>
        <p:txBody>
          <a:bodyPr wrap="square" rtlCol="0">
            <a:spAutoFit/>
          </a:bodyPr>
          <a:lstStyle/>
          <a:p>
            <a:r>
              <a:rPr lang="de-CH" sz="2800" b="1" dirty="0" smtClean="0"/>
              <a:t>High spin Komplexe</a:t>
            </a:r>
            <a:endParaRPr lang="en-US" sz="2800" b="1" dirty="0"/>
          </a:p>
        </p:txBody>
      </p:sp>
      <p:sp>
        <p:nvSpPr>
          <p:cNvPr id="7" name="TextBox 6"/>
          <p:cNvSpPr txBox="1"/>
          <p:nvPr/>
        </p:nvSpPr>
        <p:spPr>
          <a:xfrm>
            <a:off x="683568" y="3789040"/>
            <a:ext cx="7344816" cy="523220"/>
          </a:xfrm>
          <a:prstGeom prst="rect">
            <a:avLst/>
          </a:prstGeom>
          <a:noFill/>
        </p:spPr>
        <p:txBody>
          <a:bodyPr wrap="square" rtlCol="0">
            <a:spAutoFit/>
          </a:bodyPr>
          <a:lstStyle/>
          <a:p>
            <a:r>
              <a:rPr lang="de-CH" sz="2800" b="1" dirty="0" smtClean="0"/>
              <a:t>Low spin Komplexe</a:t>
            </a:r>
            <a:endParaRPr lang="en-US" sz="2800" b="1" dirty="0"/>
          </a:p>
        </p:txBody>
      </p:sp>
    </p:spTree>
    <p:extLst>
      <p:ext uri="{BB962C8B-B14F-4D97-AF65-F5344CB8AC3E}">
        <p14:creationId xmlns:p14="http://schemas.microsoft.com/office/powerpoint/2010/main" val="38974141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7"/>
          </a:xfrm>
        </p:spPr>
        <p:txBody>
          <a:bodyPr>
            <a:normAutofit fontScale="90000"/>
          </a:bodyPr>
          <a:lstStyle/>
          <a:p>
            <a:r>
              <a:rPr lang="de-CH" dirty="0" smtClean="0">
                <a:solidFill>
                  <a:schemeClr val="accent1">
                    <a:lumMod val="50000"/>
                  </a:schemeClr>
                </a:solidFill>
              </a:rPr>
              <a:t>Gravimetrische Bestimmung magnetischer Eigenschaften von Stoffen</a:t>
            </a:r>
            <a:endParaRPr lang="de-CH" dirty="0">
              <a:solidFill>
                <a:schemeClr val="accent1">
                  <a:lumMod val="50000"/>
                </a:schemeClr>
              </a:solidFill>
            </a:endParaRPr>
          </a:p>
        </p:txBody>
      </p:sp>
      <p:sp>
        <p:nvSpPr>
          <p:cNvPr id="5" name="Rectangle 4"/>
          <p:cNvSpPr/>
          <p:nvPr/>
        </p:nvSpPr>
        <p:spPr>
          <a:xfrm>
            <a:off x="3131841" y="4631138"/>
            <a:ext cx="1728191" cy="52605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3600" b="1" dirty="0" smtClean="0"/>
              <a:t>Waage</a:t>
            </a:r>
            <a:endParaRPr lang="de-CH" sz="3600" b="1" dirty="0"/>
          </a:p>
        </p:txBody>
      </p:sp>
      <p:sp>
        <p:nvSpPr>
          <p:cNvPr id="6" name="Rectangle 5"/>
          <p:cNvSpPr/>
          <p:nvPr/>
        </p:nvSpPr>
        <p:spPr>
          <a:xfrm>
            <a:off x="3330719" y="4502554"/>
            <a:ext cx="1285857" cy="133576"/>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a:p>
        </p:txBody>
      </p:sp>
      <p:sp>
        <p:nvSpPr>
          <p:cNvPr id="7" name="Rectangle 6"/>
          <p:cNvSpPr/>
          <p:nvPr/>
        </p:nvSpPr>
        <p:spPr>
          <a:xfrm rot="16200000">
            <a:off x="3459323" y="3533891"/>
            <a:ext cx="1001217" cy="936104"/>
          </a:xfrm>
          <a:prstGeom prst="rect">
            <a:avLst/>
          </a:prstGeom>
          <a:solidFill>
            <a:schemeClr val="bg1">
              <a:lumMod val="8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000" dirty="0" smtClean="0">
                <a:solidFill>
                  <a:schemeClr val="tx1">
                    <a:lumMod val="95000"/>
                    <a:lumOff val="5000"/>
                  </a:schemeClr>
                </a:solidFill>
              </a:rPr>
              <a:t>Distanzhalter</a:t>
            </a:r>
            <a:endParaRPr lang="de-CH" sz="2000" dirty="0">
              <a:solidFill>
                <a:schemeClr val="tx1">
                  <a:lumMod val="95000"/>
                  <a:lumOff val="5000"/>
                </a:schemeClr>
              </a:solidFill>
            </a:endParaRPr>
          </a:p>
        </p:txBody>
      </p:sp>
      <p:sp>
        <p:nvSpPr>
          <p:cNvPr id="8" name="Rectangle 7"/>
          <p:cNvSpPr/>
          <p:nvPr/>
        </p:nvSpPr>
        <p:spPr>
          <a:xfrm>
            <a:off x="3779912" y="3357319"/>
            <a:ext cx="432048" cy="1440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1200" dirty="0"/>
          </a:p>
        </p:txBody>
      </p:sp>
      <p:cxnSp>
        <p:nvCxnSpPr>
          <p:cNvPr id="22" name="Straight Connector 21"/>
          <p:cNvCxnSpPr/>
          <p:nvPr/>
        </p:nvCxnSpPr>
        <p:spPr>
          <a:xfrm flipH="1" flipV="1">
            <a:off x="2555776" y="3289339"/>
            <a:ext cx="2736304" cy="4356"/>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933367" y="1783849"/>
            <a:ext cx="1584176" cy="861774"/>
          </a:xfrm>
          <a:prstGeom prst="rect">
            <a:avLst/>
          </a:prstGeom>
          <a:noFill/>
        </p:spPr>
        <p:txBody>
          <a:bodyPr wrap="square" rtlCol="0">
            <a:spAutoFit/>
          </a:bodyPr>
          <a:lstStyle/>
          <a:p>
            <a:pPr algn="ctr"/>
            <a:r>
              <a:rPr lang="de-CH" sz="3200" dirty="0" smtClean="0">
                <a:solidFill>
                  <a:srgbClr val="FF0000"/>
                </a:solidFill>
              </a:rPr>
              <a:t>Magnet</a:t>
            </a:r>
            <a:endParaRPr lang="de-CH" dirty="0" smtClean="0">
              <a:solidFill>
                <a:srgbClr val="FF0000"/>
              </a:solidFill>
            </a:endParaRPr>
          </a:p>
          <a:p>
            <a:pPr algn="ctr"/>
            <a:r>
              <a:rPr lang="de-CH" dirty="0" smtClean="0"/>
              <a:t>(S-30-15-N)</a:t>
            </a:r>
            <a:endParaRPr lang="de-CH" dirty="0"/>
          </a:p>
        </p:txBody>
      </p:sp>
      <p:cxnSp>
        <p:nvCxnSpPr>
          <p:cNvPr id="16" name="Straight Arrow Connector 15"/>
          <p:cNvCxnSpPr/>
          <p:nvPr/>
        </p:nvCxnSpPr>
        <p:spPr>
          <a:xfrm flipH="1">
            <a:off x="4283968" y="2214736"/>
            <a:ext cx="792088" cy="115096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518643" y="1783849"/>
            <a:ext cx="2592288" cy="584775"/>
          </a:xfrm>
          <a:prstGeom prst="rect">
            <a:avLst/>
          </a:prstGeom>
          <a:noFill/>
        </p:spPr>
        <p:txBody>
          <a:bodyPr wrap="square" rtlCol="0">
            <a:spAutoFit/>
          </a:bodyPr>
          <a:lstStyle/>
          <a:p>
            <a:pPr algn="r"/>
            <a:r>
              <a:rPr lang="de-CH" sz="3200" dirty="0" smtClean="0">
                <a:solidFill>
                  <a:srgbClr val="0070C0"/>
                </a:solidFill>
              </a:rPr>
              <a:t>Glassplatte</a:t>
            </a:r>
            <a:endParaRPr lang="de-CH" sz="3200" dirty="0">
              <a:solidFill>
                <a:srgbClr val="0070C0"/>
              </a:solidFill>
            </a:endParaRPr>
          </a:p>
        </p:txBody>
      </p:sp>
      <p:grpSp>
        <p:nvGrpSpPr>
          <p:cNvPr id="21" name="Gruppieren 20"/>
          <p:cNvGrpSpPr/>
          <p:nvPr/>
        </p:nvGrpSpPr>
        <p:grpSpPr>
          <a:xfrm>
            <a:off x="3779912" y="2429599"/>
            <a:ext cx="432048" cy="864096"/>
            <a:chOff x="3635896" y="3933056"/>
            <a:chExt cx="432048" cy="864096"/>
          </a:xfrm>
        </p:grpSpPr>
        <p:sp>
          <p:nvSpPr>
            <p:cNvPr id="19" name="Rechteck 18"/>
            <p:cNvSpPr/>
            <p:nvPr/>
          </p:nvSpPr>
          <p:spPr>
            <a:xfrm>
              <a:off x="3635896" y="4149080"/>
              <a:ext cx="432048" cy="648072"/>
            </a:xfrm>
            <a:prstGeom prst="rect">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Rechteck 19"/>
            <p:cNvSpPr/>
            <p:nvPr/>
          </p:nvSpPr>
          <p:spPr>
            <a:xfrm>
              <a:off x="3635896" y="3933056"/>
              <a:ext cx="432048" cy="864096"/>
            </a:xfrm>
            <a:prstGeom prst="rect">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2" name="Group 41"/>
          <p:cNvGrpSpPr/>
          <p:nvPr/>
        </p:nvGrpSpPr>
        <p:grpSpPr>
          <a:xfrm>
            <a:off x="1259632" y="3289339"/>
            <a:ext cx="1725538" cy="1913570"/>
            <a:chOff x="1259632" y="3289339"/>
            <a:chExt cx="1725538" cy="1913570"/>
          </a:xfrm>
        </p:grpSpPr>
        <p:cxnSp>
          <p:nvCxnSpPr>
            <p:cNvPr id="10" name="Straight Connector 9"/>
            <p:cNvCxnSpPr>
              <a:stCxn id="18" idx="1"/>
            </p:cNvCxnSpPr>
            <p:nvPr/>
          </p:nvCxnSpPr>
          <p:spPr>
            <a:xfrm>
              <a:off x="1545010" y="3360810"/>
              <a:ext cx="1440160" cy="88531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18" idx="3"/>
            </p:cNvCxnSpPr>
            <p:nvPr/>
          </p:nvCxnSpPr>
          <p:spPr>
            <a:xfrm flipH="1">
              <a:off x="1545010" y="3360810"/>
              <a:ext cx="1440160" cy="88531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8" name="Straight Connector 27"/>
            <p:cNvCxnSpPr>
              <a:endCxn id="17" idx="1"/>
            </p:cNvCxnSpPr>
            <p:nvPr/>
          </p:nvCxnSpPr>
          <p:spPr>
            <a:xfrm flipH="1">
              <a:off x="1545010" y="4246123"/>
              <a:ext cx="1440160" cy="88531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545010" y="4246123"/>
              <a:ext cx="1440160" cy="81384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259632" y="4246123"/>
              <a:ext cx="172553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1259632" y="4001943"/>
              <a:ext cx="0" cy="500609"/>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flipV="1">
              <a:off x="1545010" y="5059966"/>
              <a:ext cx="1440160" cy="14294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600" b="1" dirty="0"/>
            </a:p>
          </p:txBody>
        </p:sp>
        <p:sp>
          <p:nvSpPr>
            <p:cNvPr id="18" name="Rectangle 17"/>
            <p:cNvSpPr/>
            <p:nvPr/>
          </p:nvSpPr>
          <p:spPr>
            <a:xfrm flipV="1">
              <a:off x="1545010" y="3289339"/>
              <a:ext cx="1440160" cy="14294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600" b="1" dirty="0"/>
            </a:p>
          </p:txBody>
        </p:sp>
      </p:grpSp>
      <p:grpSp>
        <p:nvGrpSpPr>
          <p:cNvPr id="43" name="Group 42"/>
          <p:cNvGrpSpPr/>
          <p:nvPr/>
        </p:nvGrpSpPr>
        <p:grpSpPr>
          <a:xfrm flipH="1">
            <a:off x="5005375" y="3289338"/>
            <a:ext cx="1725538" cy="1913570"/>
            <a:chOff x="1259632" y="3289339"/>
            <a:chExt cx="1725538" cy="1913570"/>
          </a:xfrm>
        </p:grpSpPr>
        <p:cxnSp>
          <p:nvCxnSpPr>
            <p:cNvPr id="44" name="Straight Connector 43"/>
            <p:cNvCxnSpPr>
              <a:stCxn id="51" idx="1"/>
            </p:cNvCxnSpPr>
            <p:nvPr/>
          </p:nvCxnSpPr>
          <p:spPr>
            <a:xfrm>
              <a:off x="1545010" y="3360810"/>
              <a:ext cx="1440160" cy="88531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51" idx="3"/>
            </p:cNvCxnSpPr>
            <p:nvPr/>
          </p:nvCxnSpPr>
          <p:spPr>
            <a:xfrm flipH="1">
              <a:off x="1545010" y="3360810"/>
              <a:ext cx="1440160" cy="88531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6" name="Straight Connector 45"/>
            <p:cNvCxnSpPr>
              <a:endCxn id="50" idx="1"/>
            </p:cNvCxnSpPr>
            <p:nvPr/>
          </p:nvCxnSpPr>
          <p:spPr>
            <a:xfrm flipH="1">
              <a:off x="1545010" y="4246123"/>
              <a:ext cx="1440160" cy="885314"/>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1545010" y="4246123"/>
              <a:ext cx="1440160" cy="813843"/>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1259632" y="4246123"/>
              <a:ext cx="172553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259632" y="4001943"/>
              <a:ext cx="0" cy="500609"/>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flipV="1">
              <a:off x="1545010" y="5059966"/>
              <a:ext cx="1440160" cy="14294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600" b="1" dirty="0"/>
            </a:p>
          </p:txBody>
        </p:sp>
        <p:sp>
          <p:nvSpPr>
            <p:cNvPr id="51" name="Rectangle 50"/>
            <p:cNvSpPr/>
            <p:nvPr/>
          </p:nvSpPr>
          <p:spPr>
            <a:xfrm flipV="1">
              <a:off x="1545010" y="3289339"/>
              <a:ext cx="1440160" cy="142943"/>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sz="3600" b="1" dirty="0"/>
            </a:p>
          </p:txBody>
        </p:sp>
      </p:grpSp>
      <p:cxnSp>
        <p:nvCxnSpPr>
          <p:cNvPr id="53" name="Straight Arrow Connector 52"/>
          <p:cNvCxnSpPr/>
          <p:nvPr/>
        </p:nvCxnSpPr>
        <p:spPr>
          <a:xfrm>
            <a:off x="2661134" y="2290234"/>
            <a:ext cx="669585" cy="1003461"/>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55" name="Textfeld 14"/>
          <p:cNvSpPr txBox="1"/>
          <p:nvPr/>
        </p:nvSpPr>
        <p:spPr>
          <a:xfrm>
            <a:off x="2740410" y="5661248"/>
            <a:ext cx="2592288" cy="584775"/>
          </a:xfrm>
          <a:prstGeom prst="rect">
            <a:avLst/>
          </a:prstGeom>
          <a:noFill/>
        </p:spPr>
        <p:txBody>
          <a:bodyPr wrap="square" rtlCol="0">
            <a:spAutoFit/>
          </a:bodyPr>
          <a:lstStyle/>
          <a:p>
            <a:pPr algn="ctr"/>
            <a:r>
              <a:rPr lang="de-CH" sz="3200" dirty="0" smtClean="0">
                <a:solidFill>
                  <a:srgbClr val="0070C0"/>
                </a:solidFill>
              </a:rPr>
              <a:t>Laborboys</a:t>
            </a:r>
            <a:endParaRPr lang="de-CH" sz="3200" dirty="0">
              <a:solidFill>
                <a:srgbClr val="0070C0"/>
              </a:solidFill>
            </a:endParaRPr>
          </a:p>
        </p:txBody>
      </p:sp>
      <p:cxnSp>
        <p:nvCxnSpPr>
          <p:cNvPr id="56" name="Straight Arrow Connector 55"/>
          <p:cNvCxnSpPr/>
          <p:nvPr/>
        </p:nvCxnSpPr>
        <p:spPr>
          <a:xfrm flipH="1" flipV="1">
            <a:off x="2661134" y="5202909"/>
            <a:ext cx="412255" cy="65163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5023841" y="5194775"/>
            <a:ext cx="412255" cy="65163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36" name="Textfeld 14"/>
          <p:cNvSpPr txBox="1"/>
          <p:nvPr/>
        </p:nvSpPr>
        <p:spPr>
          <a:xfrm>
            <a:off x="3250282" y="1305847"/>
            <a:ext cx="1495264" cy="584775"/>
          </a:xfrm>
          <a:prstGeom prst="rect">
            <a:avLst/>
          </a:prstGeom>
          <a:noFill/>
        </p:spPr>
        <p:txBody>
          <a:bodyPr wrap="square" rtlCol="0">
            <a:spAutoFit/>
          </a:bodyPr>
          <a:lstStyle/>
          <a:p>
            <a:pPr algn="ctr"/>
            <a:r>
              <a:rPr lang="de-CH" sz="3200" dirty="0" smtClean="0">
                <a:solidFill>
                  <a:srgbClr val="008000"/>
                </a:solidFill>
              </a:rPr>
              <a:t>Probe</a:t>
            </a:r>
            <a:endParaRPr lang="de-CH" sz="3200" dirty="0">
              <a:solidFill>
                <a:srgbClr val="008000"/>
              </a:solidFill>
            </a:endParaRPr>
          </a:p>
        </p:txBody>
      </p:sp>
      <p:cxnSp>
        <p:nvCxnSpPr>
          <p:cNvPr id="37" name="Straight Arrow Connector 36"/>
          <p:cNvCxnSpPr>
            <a:stCxn id="36" idx="2"/>
            <a:endCxn id="20" idx="0"/>
          </p:cNvCxnSpPr>
          <p:nvPr/>
        </p:nvCxnSpPr>
        <p:spPr>
          <a:xfrm flipH="1">
            <a:off x="3995936" y="1890622"/>
            <a:ext cx="1978" cy="538977"/>
          </a:xfrm>
          <a:prstGeom prst="straightConnector1">
            <a:avLst/>
          </a:prstGeom>
          <a:ln w="38100">
            <a:solidFill>
              <a:srgbClr val="008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63610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de-CH" dirty="0" smtClean="0">
                <a:solidFill>
                  <a:schemeClr val="tx2"/>
                </a:solidFill>
              </a:rPr>
              <a:t>Lineare Konzentrationsabhängigkeit des Paramagnetischen Verhaltens von FeCl</a:t>
            </a:r>
            <a:r>
              <a:rPr lang="de-CH" baseline="-25000" dirty="0" smtClean="0">
                <a:solidFill>
                  <a:schemeClr val="tx2"/>
                </a:solidFill>
              </a:rPr>
              <a:t>3</a:t>
            </a:r>
            <a:endParaRPr lang="de-CH" dirty="0">
              <a:solidFill>
                <a:schemeClr val="tx2"/>
              </a:solidFill>
            </a:endParaRPr>
          </a:p>
        </p:txBody>
      </p:sp>
      <p:graphicFrame>
        <p:nvGraphicFramePr>
          <p:cNvPr id="3" name="Chart 2"/>
          <p:cNvGraphicFramePr/>
          <p:nvPr>
            <p:extLst>
              <p:ext uri="{D42A27DB-BD31-4B8C-83A1-F6EECF244321}">
                <p14:modId xmlns:p14="http://schemas.microsoft.com/office/powerpoint/2010/main" val="2641840705"/>
              </p:ext>
            </p:extLst>
          </p:nvPr>
        </p:nvGraphicFramePr>
        <p:xfrm>
          <a:off x="683567" y="1772815"/>
          <a:ext cx="7320816" cy="4392489"/>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solidFill>
                  <a:schemeClr val="tx2"/>
                </a:solidFill>
              </a:rPr>
              <a:t>Programm</a:t>
            </a:r>
            <a:endParaRPr lang="en-US" dirty="0">
              <a:solidFill>
                <a:schemeClr val="tx2"/>
              </a:solidFill>
            </a:endParaRPr>
          </a:p>
        </p:txBody>
      </p:sp>
      <p:sp>
        <p:nvSpPr>
          <p:cNvPr id="3" name="Content Placeholder 2"/>
          <p:cNvSpPr>
            <a:spLocks noGrp="1"/>
          </p:cNvSpPr>
          <p:nvPr>
            <p:ph idx="1"/>
          </p:nvPr>
        </p:nvSpPr>
        <p:spPr>
          <a:xfrm>
            <a:off x="457200" y="1600200"/>
            <a:ext cx="8579296" cy="4525963"/>
          </a:xfrm>
        </p:spPr>
        <p:txBody>
          <a:bodyPr/>
          <a:lstStyle/>
          <a:p>
            <a:r>
              <a:rPr lang="de-CH" dirty="0" smtClean="0"/>
              <a:t>Atomare Ursachen und Arten des Magnetismus</a:t>
            </a:r>
          </a:p>
          <a:p>
            <a:r>
              <a:rPr lang="de-CH" dirty="0" smtClean="0"/>
              <a:t>Paramagnetismus</a:t>
            </a:r>
          </a:p>
          <a:p>
            <a:r>
              <a:rPr lang="de-CH" dirty="0" smtClean="0"/>
              <a:t>Diamagnetismus</a:t>
            </a:r>
          </a:p>
          <a:p>
            <a:endParaRPr lang="en-US" dirty="0"/>
          </a:p>
        </p:txBody>
      </p:sp>
    </p:spTree>
    <p:extLst>
      <p:ext uri="{BB962C8B-B14F-4D97-AF65-F5344CB8AC3E}">
        <p14:creationId xmlns:p14="http://schemas.microsoft.com/office/powerpoint/2010/main" val="3828138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lstStyle/>
          <a:p>
            <a:r>
              <a:rPr lang="de-CH" dirty="0" smtClean="0">
                <a:solidFill>
                  <a:schemeClr val="tx2"/>
                </a:solidFill>
              </a:rPr>
              <a:t>Beispiel Resultate mit Lösungen</a:t>
            </a:r>
            <a:endParaRPr lang="en-US" dirty="0">
              <a:solidFill>
                <a:schemeClr val="tx2"/>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764704"/>
            <a:ext cx="7544880" cy="5990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72205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lstStyle/>
          <a:p>
            <a:r>
              <a:rPr lang="de-CH" dirty="0" smtClean="0">
                <a:solidFill>
                  <a:schemeClr val="tx2"/>
                </a:solidFill>
              </a:rPr>
              <a:t>Beispiel Resultate mit Feststoffen</a:t>
            </a:r>
            <a:endParaRPr lang="en-US" dirty="0">
              <a:solidFill>
                <a:schemeClr val="tx2"/>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773622"/>
            <a:ext cx="7535269" cy="6040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80798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normAutofit fontScale="90000"/>
          </a:bodyPr>
          <a:lstStyle/>
          <a:p>
            <a:r>
              <a:rPr lang="de-CH" dirty="0" smtClean="0">
                <a:solidFill>
                  <a:schemeClr val="tx2"/>
                </a:solidFill>
              </a:rPr>
              <a:t>Beispiel Resultate mit Ligandenfeld-Effekt</a:t>
            </a:r>
            <a:endParaRPr lang="en-US" dirty="0">
              <a:solidFill>
                <a:schemeClr val="tx2"/>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369" y="764704"/>
            <a:ext cx="7524031" cy="6031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91035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4624"/>
            <a:ext cx="9144000" cy="864096"/>
          </a:xfrm>
        </p:spPr>
        <p:txBody>
          <a:bodyPr/>
          <a:lstStyle/>
          <a:p>
            <a:r>
              <a:rPr lang="de-CH" dirty="0" smtClean="0">
                <a:solidFill>
                  <a:schemeClr val="tx2"/>
                </a:solidFill>
              </a:rPr>
              <a:t>Diamagnetismus</a:t>
            </a:r>
            <a:endParaRPr lang="en-US" dirty="0">
              <a:solidFill>
                <a:schemeClr val="tx2"/>
              </a:solidFill>
            </a:endParaRPr>
          </a:p>
        </p:txBody>
      </p:sp>
      <p:sp>
        <p:nvSpPr>
          <p:cNvPr id="3" name="Content Placeholder 2"/>
          <p:cNvSpPr>
            <a:spLocks noGrp="1"/>
          </p:cNvSpPr>
          <p:nvPr>
            <p:ph idx="1"/>
          </p:nvPr>
        </p:nvSpPr>
        <p:spPr>
          <a:xfrm>
            <a:off x="97452" y="3429000"/>
            <a:ext cx="9046548" cy="1944216"/>
          </a:xfrm>
        </p:spPr>
        <p:txBody>
          <a:bodyPr>
            <a:normAutofit/>
          </a:bodyPr>
          <a:lstStyle/>
          <a:p>
            <a:pPr marL="0" indent="0">
              <a:buNone/>
            </a:pPr>
            <a:r>
              <a:rPr lang="de-CH" sz="2800" dirty="0" smtClean="0"/>
              <a:t>Externes Magnetfeld (H) induziert einen Kreisstrom, der ein dem H entgegengesetzes magnetisches Moment (m) erzeugt. </a:t>
            </a:r>
            <a:endParaRPr lang="en-US" sz="2800" b="1" dirty="0"/>
          </a:p>
        </p:txBody>
      </p:sp>
      <p:grpSp>
        <p:nvGrpSpPr>
          <p:cNvPr id="32" name="Group 31"/>
          <p:cNvGrpSpPr/>
          <p:nvPr/>
        </p:nvGrpSpPr>
        <p:grpSpPr>
          <a:xfrm>
            <a:off x="5220072" y="1124744"/>
            <a:ext cx="3960440" cy="2088232"/>
            <a:chOff x="4932040" y="2060848"/>
            <a:chExt cx="3960440" cy="2088232"/>
          </a:xfrm>
        </p:grpSpPr>
        <p:cxnSp>
          <p:nvCxnSpPr>
            <p:cNvPr id="6" name="Straight Arrow Connector 5"/>
            <p:cNvCxnSpPr/>
            <p:nvPr/>
          </p:nvCxnSpPr>
          <p:spPr>
            <a:xfrm>
              <a:off x="6480212" y="3032956"/>
              <a:ext cx="0" cy="1116124"/>
            </a:xfrm>
            <a:prstGeom prst="straightConnector1">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 name="Oval 3"/>
            <p:cNvSpPr/>
            <p:nvPr/>
          </p:nvSpPr>
          <p:spPr>
            <a:xfrm>
              <a:off x="4932040" y="2636912"/>
              <a:ext cx="3096344" cy="792088"/>
            </a:xfrm>
            <a:prstGeom prst="ellipse">
              <a:avLst/>
            </a:prstGeom>
            <a:solidFill>
              <a:srgbClr val="497DBB">
                <a:alpha val="36863"/>
              </a:srgbClr>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own Arrow 8"/>
            <p:cNvSpPr/>
            <p:nvPr/>
          </p:nvSpPr>
          <p:spPr>
            <a:xfrm flipV="1">
              <a:off x="8069808" y="2132856"/>
              <a:ext cx="360040" cy="18722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8100392" y="2684239"/>
              <a:ext cx="792088" cy="769441"/>
            </a:xfrm>
            <a:prstGeom prst="rect">
              <a:avLst/>
            </a:prstGeom>
            <a:noFill/>
          </p:spPr>
          <p:txBody>
            <a:bodyPr wrap="square" rtlCol="0">
              <a:spAutoFit/>
            </a:bodyPr>
            <a:lstStyle/>
            <a:p>
              <a:pPr algn="r"/>
              <a:r>
                <a:rPr lang="de-CH" sz="4400" b="1" dirty="0" smtClean="0">
                  <a:solidFill>
                    <a:schemeClr val="accent1">
                      <a:lumMod val="50000"/>
                    </a:schemeClr>
                  </a:solidFill>
                </a:rPr>
                <a:t>H</a:t>
              </a:r>
              <a:endParaRPr lang="en-US" sz="4400" b="1" dirty="0">
                <a:solidFill>
                  <a:schemeClr val="accent1">
                    <a:lumMod val="50000"/>
                  </a:schemeClr>
                </a:solidFill>
              </a:endParaRPr>
            </a:p>
          </p:txBody>
        </p:sp>
        <p:sp>
          <p:nvSpPr>
            <p:cNvPr id="11" name="TextBox 10"/>
            <p:cNvSpPr txBox="1"/>
            <p:nvPr/>
          </p:nvSpPr>
          <p:spPr>
            <a:xfrm>
              <a:off x="6588224" y="3429000"/>
              <a:ext cx="864096" cy="646331"/>
            </a:xfrm>
            <a:prstGeom prst="rect">
              <a:avLst/>
            </a:prstGeom>
            <a:noFill/>
          </p:spPr>
          <p:txBody>
            <a:bodyPr wrap="square" rtlCol="0">
              <a:spAutoFit/>
            </a:bodyPr>
            <a:lstStyle/>
            <a:p>
              <a:r>
                <a:rPr lang="de-CH" sz="3600" b="1" dirty="0" smtClean="0">
                  <a:solidFill>
                    <a:srgbClr val="FF0000"/>
                  </a:solidFill>
                </a:rPr>
                <a:t>m</a:t>
              </a:r>
              <a:endParaRPr lang="en-US" sz="3600" b="1" dirty="0">
                <a:solidFill>
                  <a:srgbClr val="FF0000"/>
                </a:solidFill>
              </a:endParaRPr>
            </a:p>
          </p:txBody>
        </p:sp>
        <p:cxnSp>
          <p:nvCxnSpPr>
            <p:cNvPr id="14" name="Straight Arrow Connector 13"/>
            <p:cNvCxnSpPr/>
            <p:nvPr/>
          </p:nvCxnSpPr>
          <p:spPr>
            <a:xfrm flipH="1">
              <a:off x="5004048" y="2553589"/>
              <a:ext cx="1728192" cy="197512"/>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rot="2232794">
              <a:off x="5484352" y="2848451"/>
              <a:ext cx="1080120" cy="523220"/>
            </a:xfrm>
            <a:prstGeom prst="rect">
              <a:avLst/>
            </a:prstGeom>
            <a:noFill/>
          </p:spPr>
          <p:txBody>
            <a:bodyPr wrap="square" rtlCol="0">
              <a:spAutoFit/>
            </a:bodyPr>
            <a:lstStyle/>
            <a:p>
              <a:r>
                <a:rPr lang="de-CH" sz="2800" i="1" dirty="0" smtClean="0">
                  <a:solidFill>
                    <a:srgbClr val="FF0000"/>
                  </a:solidFill>
                </a:rPr>
                <a:t>F</a:t>
              </a:r>
              <a:r>
                <a:rPr lang="de-CH" sz="2800" i="1" baseline="-25000" dirty="0" smtClean="0">
                  <a:solidFill>
                    <a:srgbClr val="FF0000"/>
                  </a:solidFill>
                </a:rPr>
                <a:t>Lorenz</a:t>
              </a:r>
              <a:endParaRPr lang="en-US" sz="2800" i="1" baseline="-25000" dirty="0">
                <a:solidFill>
                  <a:srgbClr val="FF0000"/>
                </a:solidFill>
              </a:endParaRPr>
            </a:p>
          </p:txBody>
        </p:sp>
        <p:sp>
          <p:nvSpPr>
            <p:cNvPr id="22" name="TextBox 21"/>
            <p:cNvSpPr txBox="1"/>
            <p:nvPr/>
          </p:nvSpPr>
          <p:spPr>
            <a:xfrm rot="21242359">
              <a:off x="5054807" y="2247745"/>
              <a:ext cx="576064" cy="584775"/>
            </a:xfrm>
            <a:prstGeom prst="rect">
              <a:avLst/>
            </a:prstGeom>
            <a:noFill/>
          </p:spPr>
          <p:txBody>
            <a:bodyPr wrap="square" rtlCol="0">
              <a:spAutoFit/>
            </a:bodyPr>
            <a:lstStyle/>
            <a:p>
              <a:r>
                <a:rPr lang="de-CH" sz="3200" dirty="0" smtClean="0"/>
                <a:t>v</a:t>
              </a:r>
              <a:endParaRPr lang="en-US" sz="3200" dirty="0"/>
            </a:p>
          </p:txBody>
        </p:sp>
        <p:sp>
          <p:nvSpPr>
            <p:cNvPr id="23" name="TextBox 22"/>
            <p:cNvSpPr txBox="1"/>
            <p:nvPr/>
          </p:nvSpPr>
          <p:spPr>
            <a:xfrm rot="21248165">
              <a:off x="6310347" y="2099147"/>
              <a:ext cx="576064" cy="584775"/>
            </a:xfrm>
            <a:prstGeom prst="rect">
              <a:avLst/>
            </a:prstGeom>
            <a:noFill/>
          </p:spPr>
          <p:txBody>
            <a:bodyPr wrap="square" rtlCol="0">
              <a:spAutoFit/>
            </a:bodyPr>
            <a:lstStyle/>
            <a:p>
              <a:r>
                <a:rPr lang="de-CH" sz="3200" dirty="0"/>
                <a:t>I</a:t>
              </a:r>
              <a:endParaRPr lang="en-US" sz="3200" dirty="0"/>
            </a:p>
          </p:txBody>
        </p:sp>
        <p:sp>
          <p:nvSpPr>
            <p:cNvPr id="12" name="Oval 11"/>
            <p:cNvSpPr/>
            <p:nvPr/>
          </p:nvSpPr>
          <p:spPr>
            <a:xfrm>
              <a:off x="5820817" y="2564904"/>
              <a:ext cx="191343" cy="191343"/>
            </a:xfrm>
            <a:prstGeom prst="ellipse">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a:off x="5916488" y="2660575"/>
              <a:ext cx="455712" cy="336377"/>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5652120" y="2060848"/>
              <a:ext cx="864096" cy="646331"/>
            </a:xfrm>
            <a:prstGeom prst="rect">
              <a:avLst/>
            </a:prstGeom>
            <a:noFill/>
          </p:spPr>
          <p:txBody>
            <a:bodyPr wrap="square" rtlCol="0">
              <a:spAutoFit/>
            </a:bodyPr>
            <a:lstStyle/>
            <a:p>
              <a:r>
                <a:rPr lang="de-CH" sz="3600" b="1" dirty="0">
                  <a:solidFill>
                    <a:srgbClr val="FF0000"/>
                  </a:solidFill>
                </a:rPr>
                <a:t>e</a:t>
              </a:r>
              <a:r>
                <a:rPr lang="de-CH" sz="3600" b="1" baseline="30000" dirty="0" smtClean="0">
                  <a:solidFill>
                    <a:srgbClr val="FF0000"/>
                  </a:solidFill>
                </a:rPr>
                <a:t>-</a:t>
              </a:r>
              <a:endParaRPr lang="en-US" sz="3600" b="1" baseline="30000" dirty="0">
                <a:solidFill>
                  <a:srgbClr val="FF0000"/>
                </a:solidFill>
              </a:endParaRPr>
            </a:p>
          </p:txBody>
        </p:sp>
      </p:grpSp>
      <p:sp>
        <p:nvSpPr>
          <p:cNvPr id="33" name="TextBox 32"/>
          <p:cNvSpPr txBox="1"/>
          <p:nvPr/>
        </p:nvSpPr>
        <p:spPr>
          <a:xfrm>
            <a:off x="-36512" y="4997494"/>
            <a:ext cx="9144000" cy="1815882"/>
          </a:xfrm>
          <a:prstGeom prst="rect">
            <a:avLst/>
          </a:prstGeom>
          <a:noFill/>
        </p:spPr>
        <p:txBody>
          <a:bodyPr wrap="square" rtlCol="0">
            <a:spAutoFit/>
          </a:bodyPr>
          <a:lstStyle/>
          <a:p>
            <a:pPr marL="266700" indent="-266700">
              <a:buFont typeface="Arial" pitchFamily="34" charset="0"/>
              <a:buChar char="•"/>
            </a:pPr>
            <a:r>
              <a:rPr lang="de-CH" sz="2800" dirty="0" smtClean="0"/>
              <a:t>DM Kräfte sind sehr schwach</a:t>
            </a:r>
          </a:p>
          <a:p>
            <a:pPr marL="266700" indent="-266700">
              <a:buFont typeface="Arial" pitchFamily="34" charset="0"/>
              <a:buChar char="•"/>
            </a:pPr>
            <a:r>
              <a:rPr lang="de-CH" sz="2800" dirty="0" smtClean="0"/>
              <a:t>Je mehr e</a:t>
            </a:r>
            <a:r>
              <a:rPr lang="de-CH" sz="2800" baseline="30000" dirty="0" smtClean="0"/>
              <a:t>-</a:t>
            </a:r>
            <a:r>
              <a:rPr lang="de-CH" sz="2800" dirty="0" smtClean="0"/>
              <a:t> da sind, umso negativer ist die DM Suszeptibilität</a:t>
            </a:r>
          </a:p>
          <a:p>
            <a:pPr marL="266700" indent="-266700">
              <a:buFont typeface="Arial" pitchFamily="34" charset="0"/>
              <a:buChar char="•"/>
            </a:pPr>
            <a:r>
              <a:rPr lang="de-CH" sz="2800" dirty="0" smtClean="0"/>
              <a:t>Je grösser die Ladung, umso weniger negativ ist die DM Suszeptibilität</a:t>
            </a:r>
            <a:endParaRPr lang="en-US" sz="2800" dirty="0"/>
          </a:p>
        </p:txBody>
      </p:sp>
      <p:sp>
        <p:nvSpPr>
          <p:cNvPr id="34" name="Rectangle 33"/>
          <p:cNvSpPr/>
          <p:nvPr/>
        </p:nvSpPr>
        <p:spPr>
          <a:xfrm>
            <a:off x="323528" y="4293096"/>
            <a:ext cx="8460940" cy="523220"/>
          </a:xfrm>
          <a:prstGeom prst="rect">
            <a:avLst/>
          </a:prstGeom>
        </p:spPr>
        <p:txBody>
          <a:bodyPr wrap="square">
            <a:spAutoFit/>
          </a:bodyPr>
          <a:lstStyle/>
          <a:p>
            <a:r>
              <a:rPr lang="de-CH" sz="2800" b="1" dirty="0">
                <a:solidFill>
                  <a:srgbClr val="FF0000"/>
                </a:solidFill>
                <a:sym typeface="Wingdings" pitchFamily="2" charset="2"/>
              </a:rPr>
              <a:t> </a:t>
            </a:r>
            <a:r>
              <a:rPr lang="de-CH" sz="2800" b="1" dirty="0">
                <a:sym typeface="Wingdings" pitchFamily="2" charset="2"/>
              </a:rPr>
              <a:t>Abstossung</a:t>
            </a:r>
            <a:endParaRPr lang="en-US" sz="2800" b="1" dirty="0"/>
          </a:p>
        </p:txBody>
      </p:sp>
      <p:graphicFrame>
        <p:nvGraphicFramePr>
          <p:cNvPr id="35" name="Table 34"/>
          <p:cNvGraphicFramePr>
            <a:graphicFrameLocks noGrp="1"/>
          </p:cNvGraphicFramePr>
          <p:nvPr>
            <p:extLst>
              <p:ext uri="{D42A27DB-BD31-4B8C-83A1-F6EECF244321}">
                <p14:modId xmlns:p14="http://schemas.microsoft.com/office/powerpoint/2010/main" val="1268452330"/>
              </p:ext>
            </p:extLst>
          </p:nvPr>
        </p:nvGraphicFramePr>
        <p:xfrm>
          <a:off x="24780" y="1023853"/>
          <a:ext cx="5076041" cy="2304255"/>
        </p:xfrm>
        <a:graphic>
          <a:graphicData uri="http://schemas.openxmlformats.org/drawingml/2006/table">
            <a:tbl>
              <a:tblPr>
                <a:tableStyleId>{5C22544A-7EE6-4342-B048-85BDC9FD1C3A}</a:tableStyleId>
              </a:tblPr>
              <a:tblGrid>
                <a:gridCol w="728039"/>
                <a:gridCol w="930270"/>
                <a:gridCol w="930270"/>
                <a:gridCol w="930270"/>
                <a:gridCol w="667368"/>
                <a:gridCol w="889824"/>
              </a:tblGrid>
              <a:tr h="460851">
                <a:tc gridSpan="6">
                  <a:txBody>
                    <a:bodyPr/>
                    <a:lstStyle/>
                    <a:p>
                      <a:pPr algn="ctr" fontAlgn="b"/>
                      <a:r>
                        <a:rPr lang="en-US" sz="2400" b="1" u="none" strike="noStrike" dirty="0">
                          <a:solidFill>
                            <a:schemeClr val="tx1"/>
                          </a:solidFill>
                          <a:effectLst/>
                        </a:rPr>
                        <a:t>DM </a:t>
                      </a:r>
                      <a:r>
                        <a:rPr lang="en-US" sz="2400" b="1" u="none" strike="noStrike" dirty="0" err="1">
                          <a:solidFill>
                            <a:schemeClr val="tx1"/>
                          </a:solidFill>
                          <a:effectLst/>
                        </a:rPr>
                        <a:t>Suszeptibilitäten</a:t>
                      </a:r>
                      <a:r>
                        <a:rPr lang="en-US" sz="2400" b="1" u="none" strike="noStrike" dirty="0">
                          <a:solidFill>
                            <a:schemeClr val="tx1"/>
                          </a:solidFill>
                          <a:effectLst/>
                        </a:rPr>
                        <a:t> </a:t>
                      </a:r>
                      <a:r>
                        <a:rPr lang="en-US" sz="2000" b="0" u="none" strike="noStrike" dirty="0">
                          <a:solidFill>
                            <a:schemeClr val="tx1"/>
                          </a:solidFill>
                          <a:effectLst/>
                        </a:rPr>
                        <a:t>[</a:t>
                      </a:r>
                      <a:r>
                        <a:rPr lang="en-US" sz="2000" b="0" u="none" strike="noStrike" dirty="0" smtClean="0">
                          <a:solidFill>
                            <a:schemeClr val="tx1"/>
                          </a:solidFill>
                          <a:effectLst/>
                        </a:rPr>
                        <a:t>10</a:t>
                      </a:r>
                      <a:r>
                        <a:rPr lang="en-US" sz="2000" b="0" u="none" strike="noStrike" baseline="30000" dirty="0" smtClean="0">
                          <a:solidFill>
                            <a:schemeClr val="tx1"/>
                          </a:solidFill>
                          <a:effectLst/>
                        </a:rPr>
                        <a:t>-6</a:t>
                      </a:r>
                      <a:r>
                        <a:rPr lang="en-US" sz="2000" b="0" u="none" strike="noStrike" dirty="0" smtClean="0">
                          <a:solidFill>
                            <a:schemeClr val="tx1"/>
                          </a:solidFill>
                          <a:effectLst/>
                        </a:rPr>
                        <a:t>emu/</a:t>
                      </a:r>
                      <a:r>
                        <a:rPr lang="en-US" sz="2000" b="0" u="none" strike="noStrike" dirty="0" err="1" smtClean="0">
                          <a:solidFill>
                            <a:schemeClr val="tx1"/>
                          </a:solidFill>
                          <a:effectLst/>
                        </a:rPr>
                        <a:t>mol</a:t>
                      </a:r>
                      <a:r>
                        <a:rPr lang="en-US" sz="2000" b="0" u="none" strike="noStrike" dirty="0" smtClean="0">
                          <a:solidFill>
                            <a:schemeClr val="tx1"/>
                          </a:solidFill>
                          <a:effectLst/>
                        </a:rPr>
                        <a:t>]</a:t>
                      </a:r>
                      <a:endParaRPr lang="en-US" sz="2400" b="0" i="0" u="none" strike="noStrike" dirty="0">
                        <a:solidFill>
                          <a:schemeClr val="tx1"/>
                        </a:solidFill>
                        <a:effectLst/>
                        <a:latin typeface="Calibri"/>
                      </a:endParaRPr>
                    </a:p>
                  </a:txBody>
                  <a:tcPr marL="20037" marR="20037" marT="2003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0851">
                <a:tc>
                  <a:txBody>
                    <a:bodyPr/>
                    <a:lstStyle/>
                    <a:p>
                      <a:pPr algn="r" fontAlgn="b"/>
                      <a:r>
                        <a:rPr lang="en-US" sz="2400" b="1" u="none" strike="noStrike" dirty="0">
                          <a:solidFill>
                            <a:schemeClr val="tx2"/>
                          </a:solidFill>
                          <a:effectLst/>
                        </a:rPr>
                        <a:t>Na</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a:effectLst/>
                        </a:rPr>
                        <a:t>  </a:t>
                      </a:r>
                      <a:r>
                        <a:rPr lang="en-US" sz="2300" u="none" strike="noStrike" dirty="0" smtClean="0">
                          <a:effectLst/>
                        </a:rPr>
                        <a:t>-</a:t>
                      </a:r>
                      <a:r>
                        <a:rPr lang="en-US" sz="2300" u="none" strike="noStrike" dirty="0">
                          <a:effectLst/>
                        </a:rPr>
                        <a:t>6.8 </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Mg</a:t>
                      </a:r>
                      <a:r>
                        <a:rPr lang="en-US" sz="2400" b="1" u="none" strike="noStrike" baseline="30000" dirty="0">
                          <a:solidFill>
                            <a:schemeClr val="tx2"/>
                          </a:solidFill>
                          <a:effectLst/>
                        </a:rPr>
                        <a:t>2+</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a:effectLst/>
                        </a:rPr>
                        <a:t>  </a:t>
                      </a:r>
                      <a:r>
                        <a:rPr lang="en-US" sz="2300" u="none" strike="noStrike" dirty="0" smtClean="0">
                          <a:effectLst/>
                        </a:rPr>
                        <a:t>-</a:t>
                      </a:r>
                      <a:r>
                        <a:rPr lang="en-US" sz="2300" u="none" strike="noStrike" dirty="0">
                          <a:effectLst/>
                        </a:rPr>
                        <a:t>5.0 </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F</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smtClean="0">
                          <a:effectLst/>
                        </a:rPr>
                        <a:t>  -</a:t>
                      </a:r>
                      <a:r>
                        <a:rPr lang="en-US" sz="2300" u="none" strike="noStrike" dirty="0">
                          <a:effectLst/>
                        </a:rPr>
                        <a:t>9.1</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0851">
                <a:tc>
                  <a:txBody>
                    <a:bodyPr/>
                    <a:lstStyle/>
                    <a:p>
                      <a:pPr algn="r" fontAlgn="b"/>
                      <a:r>
                        <a:rPr lang="en-US" sz="2400" b="1" u="none" strike="noStrike" dirty="0">
                          <a:solidFill>
                            <a:schemeClr val="tx2"/>
                          </a:solidFill>
                          <a:effectLst/>
                        </a:rPr>
                        <a:t>K</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a:effectLst/>
                        </a:rPr>
                        <a:t>  -14.9 </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Ca</a:t>
                      </a:r>
                      <a:r>
                        <a:rPr lang="en-US" sz="2400" b="1" u="none" strike="noStrike" baseline="30000" dirty="0">
                          <a:solidFill>
                            <a:schemeClr val="tx2"/>
                          </a:solidFill>
                          <a:effectLst/>
                        </a:rPr>
                        <a:t>2+</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a:effectLst/>
                        </a:rPr>
                        <a:t>  -10.4 </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err="1">
                          <a:solidFill>
                            <a:schemeClr val="tx2"/>
                          </a:solidFill>
                          <a:effectLst/>
                        </a:rPr>
                        <a:t>Cl</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smtClean="0">
                          <a:effectLst/>
                        </a:rPr>
                        <a:t>  -</a:t>
                      </a:r>
                      <a:r>
                        <a:rPr lang="en-US" sz="2300" u="none" strike="noStrike" dirty="0">
                          <a:effectLst/>
                        </a:rPr>
                        <a:t>23.4</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0851">
                <a:tc>
                  <a:txBody>
                    <a:bodyPr/>
                    <a:lstStyle/>
                    <a:p>
                      <a:pPr algn="r" fontAlgn="b"/>
                      <a:r>
                        <a:rPr lang="en-US" sz="2400" b="1" u="none" strike="noStrike" dirty="0" err="1">
                          <a:solidFill>
                            <a:schemeClr val="tx2"/>
                          </a:solidFill>
                          <a:effectLst/>
                        </a:rPr>
                        <a:t>Rb</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a:effectLst/>
                        </a:rPr>
                        <a:t>  -22.5 </a:t>
                      </a:r>
                      <a:endParaRPr lang="en-US" sz="2300" b="0" i="0" u="none" strike="noStrike">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Sr</a:t>
                      </a:r>
                      <a:r>
                        <a:rPr lang="en-US" sz="2400" b="1" u="none" strike="noStrike" baseline="30000" dirty="0">
                          <a:solidFill>
                            <a:schemeClr val="tx2"/>
                          </a:solidFill>
                          <a:effectLst/>
                        </a:rPr>
                        <a:t>2+</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a:effectLst/>
                        </a:rPr>
                        <a:t>  -19.0 </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Br</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smtClean="0">
                          <a:effectLst/>
                        </a:rPr>
                        <a:t>  -</a:t>
                      </a:r>
                      <a:r>
                        <a:rPr lang="en-US" sz="2300" u="none" strike="noStrike" dirty="0">
                          <a:effectLst/>
                        </a:rPr>
                        <a:t>34.6</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0851">
                <a:tc>
                  <a:txBody>
                    <a:bodyPr/>
                    <a:lstStyle/>
                    <a:p>
                      <a:pPr algn="r" fontAlgn="b"/>
                      <a:r>
                        <a:rPr lang="en-US" sz="2400" b="1" u="none" strike="noStrike" dirty="0">
                          <a:solidFill>
                            <a:schemeClr val="tx2"/>
                          </a:solidFill>
                          <a:effectLst/>
                        </a:rPr>
                        <a:t>Cs</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a:effectLst/>
                        </a:rPr>
                        <a:t>  -35.0 </a:t>
                      </a:r>
                      <a:endParaRPr lang="en-US" sz="2300" b="0" i="0" u="none" strike="noStrike">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Cs</a:t>
                      </a:r>
                      <a:r>
                        <a:rPr lang="en-US" sz="2400" b="1" u="none" strike="noStrike" baseline="30000" dirty="0">
                          <a:solidFill>
                            <a:schemeClr val="tx2"/>
                          </a:solidFill>
                          <a:effectLst/>
                        </a:rPr>
                        <a:t>2+</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a:effectLst/>
                        </a:rPr>
                        <a:t>  -26.5 </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1" u="none" strike="noStrike" dirty="0">
                          <a:solidFill>
                            <a:schemeClr val="tx2"/>
                          </a:solidFill>
                          <a:effectLst/>
                        </a:rPr>
                        <a:t>I</a:t>
                      </a:r>
                      <a:r>
                        <a:rPr lang="en-US" sz="2400" b="1" u="none" strike="noStrike" baseline="30000" dirty="0">
                          <a:solidFill>
                            <a:schemeClr val="tx2"/>
                          </a:solidFill>
                          <a:effectLst/>
                        </a:rPr>
                        <a:t>-</a:t>
                      </a:r>
                      <a:endParaRPr lang="en-US" sz="2400" b="1" i="0" u="none" strike="noStrike" dirty="0">
                        <a:solidFill>
                          <a:schemeClr val="tx2"/>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300" u="none" strike="noStrike" dirty="0" smtClean="0">
                          <a:effectLst/>
                        </a:rPr>
                        <a:t>  -</a:t>
                      </a:r>
                      <a:r>
                        <a:rPr lang="en-US" sz="2300" u="none" strike="noStrike" dirty="0">
                          <a:effectLst/>
                        </a:rPr>
                        <a:t>50.6</a:t>
                      </a:r>
                      <a:endParaRPr lang="en-US" sz="2300" b="0" i="0" u="none" strike="noStrike" dirty="0">
                        <a:solidFill>
                          <a:srgbClr val="000000"/>
                        </a:solidFill>
                        <a:effectLst/>
                        <a:latin typeface="Calibri"/>
                      </a:endParaRPr>
                    </a:p>
                  </a:txBody>
                  <a:tcPr marL="20037" marR="20037" marT="20037"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952685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2339752" y="4005064"/>
            <a:ext cx="4212855" cy="936104"/>
            <a:chOff x="827584" y="5119622"/>
            <a:chExt cx="5400600" cy="1133120"/>
          </a:xfrm>
        </p:grpSpPr>
        <p:sp>
          <p:nvSpPr>
            <p:cNvPr id="29" name="Rectangle 28"/>
            <p:cNvSpPr/>
            <p:nvPr/>
          </p:nvSpPr>
          <p:spPr>
            <a:xfrm>
              <a:off x="827584" y="5301208"/>
              <a:ext cx="5400600" cy="93610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Rechteck 3"/>
            <p:cNvSpPr/>
            <p:nvPr/>
          </p:nvSpPr>
          <p:spPr>
            <a:xfrm>
              <a:off x="2733172" y="5371427"/>
              <a:ext cx="1636728" cy="88131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Magnet</a:t>
              </a:r>
              <a:endParaRPr lang="de-CH" sz="2400" b="1" dirty="0"/>
            </a:p>
          </p:txBody>
        </p:sp>
        <p:grpSp>
          <p:nvGrpSpPr>
            <p:cNvPr id="32" name="Gruppieren 9"/>
            <p:cNvGrpSpPr/>
            <p:nvPr/>
          </p:nvGrpSpPr>
          <p:grpSpPr>
            <a:xfrm>
              <a:off x="2607270" y="5119622"/>
              <a:ext cx="1888533" cy="377707"/>
              <a:chOff x="3275856" y="2852936"/>
              <a:chExt cx="1080120" cy="216024"/>
            </a:xfrm>
            <a:solidFill>
              <a:schemeClr val="tx2">
                <a:lumMod val="40000"/>
                <a:lumOff val="60000"/>
              </a:schemeClr>
            </a:solidFill>
          </p:grpSpPr>
          <p:sp>
            <p:nvSpPr>
              <p:cNvPr id="42" name="Bogen 7"/>
              <p:cNvSpPr/>
              <p:nvPr/>
            </p:nvSpPr>
            <p:spPr>
              <a:xfrm>
                <a:off x="3275856" y="2852936"/>
                <a:ext cx="1080120" cy="216024"/>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2400" b="1"/>
              </a:p>
            </p:txBody>
          </p:sp>
          <p:sp>
            <p:nvSpPr>
              <p:cNvPr id="45" name="Bogen 8"/>
              <p:cNvSpPr/>
              <p:nvPr/>
            </p:nvSpPr>
            <p:spPr>
              <a:xfrm flipH="1">
                <a:off x="3275856" y="2852936"/>
                <a:ext cx="1080120" cy="216024"/>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2400" b="1"/>
              </a:p>
            </p:txBody>
          </p:sp>
        </p:grpSp>
        <p:grpSp>
          <p:nvGrpSpPr>
            <p:cNvPr id="33" name="Gruppieren 23"/>
            <p:cNvGrpSpPr/>
            <p:nvPr/>
          </p:nvGrpSpPr>
          <p:grpSpPr>
            <a:xfrm>
              <a:off x="844639" y="5308476"/>
              <a:ext cx="5383545" cy="64740"/>
              <a:chOff x="2267744" y="2960948"/>
              <a:chExt cx="3096344" cy="0"/>
            </a:xfrm>
          </p:grpSpPr>
          <p:cxnSp>
            <p:nvCxnSpPr>
              <p:cNvPr id="40" name="Gerade Verbindung 21"/>
              <p:cNvCxnSpPr/>
              <p:nvPr/>
            </p:nvCxnSpPr>
            <p:spPr>
              <a:xfrm>
                <a:off x="4355976" y="2960948"/>
                <a:ext cx="1008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Gerade Verbindung 22"/>
              <p:cNvCxnSpPr/>
              <p:nvPr/>
            </p:nvCxnSpPr>
            <p:spPr>
              <a:xfrm>
                <a:off x="2267744" y="2960948"/>
                <a:ext cx="1008112"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5" name="Straight Connector 34"/>
            <p:cNvCxnSpPr/>
            <p:nvPr/>
          </p:nvCxnSpPr>
          <p:spPr>
            <a:xfrm>
              <a:off x="6228184" y="5229200"/>
              <a:ext cx="0"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827584" y="5229200"/>
              <a:ext cx="0"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827584" y="6237312"/>
              <a:ext cx="5400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el 1"/>
          <p:cNvSpPr>
            <a:spLocks noGrp="1"/>
          </p:cNvSpPr>
          <p:nvPr>
            <p:ph type="title"/>
          </p:nvPr>
        </p:nvSpPr>
        <p:spPr>
          <a:xfrm>
            <a:off x="0" y="274638"/>
            <a:ext cx="9144000" cy="1143000"/>
          </a:xfrm>
        </p:spPr>
        <p:txBody>
          <a:bodyPr>
            <a:normAutofit fontScale="90000"/>
          </a:bodyPr>
          <a:lstStyle/>
          <a:p>
            <a:r>
              <a:rPr lang="de-CH" dirty="0" smtClean="0">
                <a:solidFill>
                  <a:schemeClr val="tx2"/>
                </a:solidFill>
              </a:rPr>
              <a:t>Oberflächenkrümmung diamagnetischer Flüssigkeiten(z.B. Wasser)</a:t>
            </a:r>
            <a:endParaRPr lang="de-CH" dirty="0">
              <a:solidFill>
                <a:schemeClr val="tx2"/>
              </a:solidFill>
            </a:endParaRPr>
          </a:p>
        </p:txBody>
      </p:sp>
      <p:grpSp>
        <p:nvGrpSpPr>
          <p:cNvPr id="38" name="Gruppieren 37"/>
          <p:cNvGrpSpPr/>
          <p:nvPr/>
        </p:nvGrpSpPr>
        <p:grpSpPr>
          <a:xfrm>
            <a:off x="1532234" y="3236298"/>
            <a:ext cx="5277158" cy="781801"/>
            <a:chOff x="1835696" y="2348880"/>
            <a:chExt cx="3888432" cy="576064"/>
          </a:xfrm>
        </p:grpSpPr>
        <p:cxnSp>
          <p:nvCxnSpPr>
            <p:cNvPr id="34" name="Gerade Verbindung mit Pfeil 33"/>
            <p:cNvCxnSpPr/>
            <p:nvPr/>
          </p:nvCxnSpPr>
          <p:spPr>
            <a:xfrm>
              <a:off x="1835696" y="2348880"/>
              <a:ext cx="1944216" cy="57606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7" name="Gerade Verbindung mit Pfeil 36"/>
            <p:cNvCxnSpPr/>
            <p:nvPr/>
          </p:nvCxnSpPr>
          <p:spPr>
            <a:xfrm flipV="1">
              <a:off x="3779912" y="2348880"/>
              <a:ext cx="1944216" cy="57606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43" name="Gerade Verbindung mit Pfeil 42"/>
          <p:cNvCxnSpPr/>
          <p:nvPr/>
        </p:nvCxnSpPr>
        <p:spPr>
          <a:xfrm>
            <a:off x="1043608" y="3334023"/>
            <a:ext cx="2638579" cy="78180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Gerade Verbindung mit Pfeil 43"/>
          <p:cNvCxnSpPr/>
          <p:nvPr/>
        </p:nvCxnSpPr>
        <p:spPr>
          <a:xfrm flipV="1">
            <a:off x="3682187" y="2649947"/>
            <a:ext cx="2149953" cy="146587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Gerade Verbindung mit Pfeil 48"/>
          <p:cNvCxnSpPr/>
          <p:nvPr/>
        </p:nvCxnSpPr>
        <p:spPr>
          <a:xfrm>
            <a:off x="2488802" y="3306446"/>
            <a:ext cx="2638579" cy="78180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Gerade Verbindung mit Pfeil 49"/>
          <p:cNvCxnSpPr/>
          <p:nvPr/>
        </p:nvCxnSpPr>
        <p:spPr>
          <a:xfrm flipV="1">
            <a:off x="5127381" y="3822649"/>
            <a:ext cx="2756987" cy="26559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3" name="Textfeld 52"/>
          <p:cNvSpPr txBox="1"/>
          <p:nvPr/>
        </p:nvSpPr>
        <p:spPr>
          <a:xfrm>
            <a:off x="755576" y="2737385"/>
            <a:ext cx="2808312" cy="523220"/>
          </a:xfrm>
          <a:prstGeom prst="rect">
            <a:avLst/>
          </a:prstGeom>
          <a:noFill/>
        </p:spPr>
        <p:txBody>
          <a:bodyPr wrap="square" rtlCol="0">
            <a:spAutoFit/>
          </a:bodyPr>
          <a:lstStyle/>
          <a:p>
            <a:r>
              <a:rPr lang="de-CH" sz="2800" dirty="0" smtClean="0"/>
              <a:t>Laserstrahl</a:t>
            </a:r>
            <a:endParaRPr lang="de-CH" sz="2800" dirty="0"/>
          </a:p>
        </p:txBody>
      </p:sp>
      <p:sp>
        <p:nvSpPr>
          <p:cNvPr id="54" name="Textfeld 53"/>
          <p:cNvSpPr txBox="1"/>
          <p:nvPr/>
        </p:nvSpPr>
        <p:spPr>
          <a:xfrm>
            <a:off x="6012160" y="2305337"/>
            <a:ext cx="2808312" cy="523220"/>
          </a:xfrm>
          <a:prstGeom prst="rect">
            <a:avLst/>
          </a:prstGeom>
          <a:noFill/>
        </p:spPr>
        <p:txBody>
          <a:bodyPr wrap="square" rtlCol="0">
            <a:spAutoFit/>
          </a:bodyPr>
          <a:lstStyle/>
          <a:p>
            <a:r>
              <a:rPr lang="de-CH" sz="2800" dirty="0" smtClean="0"/>
              <a:t>Reflexionswinkel</a:t>
            </a:r>
            <a:endParaRPr lang="de-CH" sz="2800" dirty="0"/>
          </a:p>
        </p:txBody>
      </p:sp>
    </p:spTree>
    <p:extLst>
      <p:ext uri="{BB962C8B-B14F-4D97-AF65-F5344CB8AC3E}">
        <p14:creationId xmlns:p14="http://schemas.microsoft.com/office/powerpoint/2010/main" val="37783516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normAutofit/>
          </a:bodyPr>
          <a:lstStyle/>
          <a:p>
            <a:r>
              <a:rPr lang="de-CH" dirty="0" smtClean="0">
                <a:solidFill>
                  <a:schemeClr val="accent1">
                    <a:lumMod val="50000"/>
                  </a:schemeClr>
                </a:solidFill>
              </a:rPr>
              <a:t>Bestimmung der Laserstrahl-Geometrie</a:t>
            </a:r>
            <a:endParaRPr lang="de-CH" dirty="0">
              <a:solidFill>
                <a:schemeClr val="accent1">
                  <a:lumMod val="50000"/>
                </a:schemeClr>
              </a:solidFill>
            </a:endParaRPr>
          </a:p>
        </p:txBody>
      </p:sp>
      <p:graphicFrame>
        <p:nvGraphicFramePr>
          <p:cNvPr id="21" name="Table 20"/>
          <p:cNvGraphicFramePr>
            <a:graphicFrameLocks noGrp="1"/>
          </p:cNvGraphicFramePr>
          <p:nvPr/>
        </p:nvGraphicFramePr>
        <p:xfrm>
          <a:off x="5292080" y="5157192"/>
          <a:ext cx="3560815" cy="1440160"/>
        </p:xfrm>
        <a:graphic>
          <a:graphicData uri="http://schemas.openxmlformats.org/drawingml/2006/table">
            <a:tbl>
              <a:tblPr/>
              <a:tblGrid>
                <a:gridCol w="1075295"/>
                <a:gridCol w="621380"/>
                <a:gridCol w="621380"/>
                <a:gridCol w="621380"/>
                <a:gridCol w="621380"/>
              </a:tblGrid>
              <a:tr h="625524">
                <a:tc>
                  <a:txBody>
                    <a:bodyPr/>
                    <a:lstStyle/>
                    <a:p>
                      <a:pPr algn="ctr" fontAlgn="b"/>
                      <a:endParaRPr lang="de-CH" sz="1600" b="0" i="0" u="none" strike="noStrike" dirty="0">
                        <a:solidFill>
                          <a:srgbClr val="1F497D"/>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de-CH" sz="1600" b="1" i="0" u="none" strike="noStrike">
                          <a:solidFill>
                            <a:srgbClr val="1F497D"/>
                          </a:solidFill>
                          <a:latin typeface="Calibri"/>
                        </a:rPr>
                        <a:t>h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1600" b="1" i="0" u="none" strike="noStrike" dirty="0">
                          <a:solidFill>
                            <a:srgbClr val="1F497D"/>
                          </a:solidFill>
                          <a:latin typeface="Calibri"/>
                        </a:rPr>
                        <a:t>D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1600" b="1" i="0" u="none" strike="noStrike">
                          <a:solidFill>
                            <a:srgbClr val="1F497D"/>
                          </a:solidFill>
                          <a:latin typeface="Calibri"/>
                        </a:rPr>
                        <a:t>L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1600" b="1" i="0" u="none" strike="noStrike">
                          <a:solidFill>
                            <a:srgbClr val="1F497D"/>
                          </a:solidFill>
                          <a:latin typeface="Calibri"/>
                        </a:rPr>
                        <a:t>a [mm]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7318">
                <a:tc>
                  <a:txBody>
                    <a:bodyPr/>
                    <a:lstStyle/>
                    <a:p>
                      <a:pPr algn="ctr" fontAlgn="b"/>
                      <a:r>
                        <a:rPr lang="de-CH" sz="1600" b="1" i="0" u="none" strike="noStrike">
                          <a:solidFill>
                            <a:srgbClr val="1F497D"/>
                          </a:solidFill>
                          <a:latin typeface="Calibri"/>
                        </a:rPr>
                        <a:t>Lange achse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0" i="0" u="none" strike="noStrike">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0" i="0" u="none" strike="noStrike">
                          <a:solidFill>
                            <a:srgbClr val="000000"/>
                          </a:solidFill>
                          <a:latin typeface="Calibri"/>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1" i="0" u="none" strike="noStrike">
                          <a:solidFill>
                            <a:srgbClr val="000000"/>
                          </a:solidFill>
                          <a:latin typeface="Calibri"/>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7318">
                <a:tc>
                  <a:txBody>
                    <a:bodyPr/>
                    <a:lstStyle/>
                    <a:p>
                      <a:pPr algn="ctr" fontAlgn="b"/>
                      <a:r>
                        <a:rPr lang="de-CH" sz="1600" b="1" i="0" u="none" strike="noStrike">
                          <a:solidFill>
                            <a:srgbClr val="1F497D"/>
                          </a:solidFill>
                          <a:latin typeface="Calibri"/>
                        </a:rPr>
                        <a:t>Kurze achse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0" i="0" u="none" strike="noStrike">
                          <a:solidFill>
                            <a:srgbClr val="000000"/>
                          </a:solidFill>
                          <a:latin typeface="Calibri"/>
                        </a:rPr>
                        <a:t>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0" i="0" u="none" strike="noStrike">
                          <a:solidFill>
                            <a:srgbClr val="000000"/>
                          </a:solidFill>
                          <a:latin typeface="Calibri"/>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0" i="0" u="none" strike="noStrike">
                          <a:solidFill>
                            <a:srgbClr val="000000"/>
                          </a:solidFill>
                          <a:latin typeface="Calibri"/>
                        </a:rPr>
                        <a:t>20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CH" sz="2400" b="1" i="0" u="none" strike="noStrike" dirty="0">
                          <a:solidFill>
                            <a:srgbClr val="000000"/>
                          </a:solidFill>
                          <a:latin typeface="Calibri"/>
                        </a:rPr>
                        <a:t>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pSp>
        <p:nvGrpSpPr>
          <p:cNvPr id="43" name="Group 42"/>
          <p:cNvGrpSpPr/>
          <p:nvPr/>
        </p:nvGrpSpPr>
        <p:grpSpPr>
          <a:xfrm>
            <a:off x="395536" y="1654692"/>
            <a:ext cx="8064896" cy="3934548"/>
            <a:chOff x="395536" y="1654692"/>
            <a:chExt cx="8064896" cy="3934548"/>
          </a:xfrm>
        </p:grpSpPr>
        <p:cxnSp>
          <p:nvCxnSpPr>
            <p:cNvPr id="9" name="Straight Connector 8"/>
            <p:cNvCxnSpPr/>
            <p:nvPr/>
          </p:nvCxnSpPr>
          <p:spPr>
            <a:xfrm>
              <a:off x="1379403" y="1796558"/>
              <a:ext cx="6792997" cy="352158"/>
            </a:xfrm>
            <a:prstGeom prst="line">
              <a:avLst/>
            </a:prstGeom>
            <a:ln w="1047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95536" y="2000732"/>
              <a:ext cx="799288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026" name="Picture 2" descr="D:\josef data\_ETH\Mentorierte Arbeiten\Magnetismus\Laser Long s.jpg"/>
            <p:cNvPicPr>
              <a:picLocks noChangeAspect="1" noChangeArrowheads="1"/>
            </p:cNvPicPr>
            <p:nvPr/>
          </p:nvPicPr>
          <p:blipFill>
            <a:blip r:embed="rId2" cstate="print"/>
            <a:srcRect/>
            <a:stretch>
              <a:fillRect/>
            </a:stretch>
          </p:blipFill>
          <p:spPr bwMode="auto">
            <a:xfrm>
              <a:off x="899592" y="2072740"/>
              <a:ext cx="5581650" cy="1381125"/>
            </a:xfrm>
            <a:prstGeom prst="rect">
              <a:avLst/>
            </a:prstGeom>
            <a:noFill/>
          </p:spPr>
        </p:pic>
        <p:cxnSp>
          <p:nvCxnSpPr>
            <p:cNvPr id="7" name="Straight Connector 6"/>
            <p:cNvCxnSpPr/>
            <p:nvPr/>
          </p:nvCxnSpPr>
          <p:spPr>
            <a:xfrm>
              <a:off x="395536" y="2000732"/>
              <a:ext cx="60486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Flowchart: Off-page Connector 7"/>
            <p:cNvSpPr/>
            <p:nvPr/>
          </p:nvSpPr>
          <p:spPr>
            <a:xfrm rot="16260000" flipH="1">
              <a:off x="833197" y="1227561"/>
              <a:ext cx="297866" cy="115212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7" name="Straight Connector 16"/>
            <p:cNvCxnSpPr/>
            <p:nvPr/>
          </p:nvCxnSpPr>
          <p:spPr>
            <a:xfrm>
              <a:off x="1451411" y="4248798"/>
              <a:ext cx="6792997" cy="35215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67544" y="4452972"/>
              <a:ext cx="7992888" cy="360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19" name="Straight Connector 18"/>
            <p:cNvCxnSpPr/>
            <p:nvPr/>
          </p:nvCxnSpPr>
          <p:spPr>
            <a:xfrm>
              <a:off x="467544" y="4452972"/>
              <a:ext cx="604867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lowchart: Off-page Connector 19"/>
            <p:cNvSpPr/>
            <p:nvPr/>
          </p:nvSpPr>
          <p:spPr>
            <a:xfrm rot="16260000" flipH="1">
              <a:off x="905205" y="3679801"/>
              <a:ext cx="297866" cy="1152128"/>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5" name="Picture 4"/>
            <p:cNvPicPr/>
            <p:nvPr/>
          </p:nvPicPr>
          <p:blipFill>
            <a:blip r:embed="rId3" cstate="print"/>
            <a:srcRect/>
            <a:stretch>
              <a:fillRect/>
            </a:stretch>
          </p:blipFill>
          <p:spPr bwMode="auto">
            <a:xfrm>
              <a:off x="899592" y="4524980"/>
              <a:ext cx="5097145" cy="1064260"/>
            </a:xfrm>
            <a:prstGeom prst="rect">
              <a:avLst/>
            </a:prstGeom>
            <a:noFill/>
            <a:ln w="9525">
              <a:noFill/>
              <a:miter lim="800000"/>
              <a:headEnd/>
              <a:tailEnd/>
            </a:ln>
          </p:spPr>
        </p:pic>
        <p:cxnSp>
          <p:nvCxnSpPr>
            <p:cNvPr id="25" name="Straight Arrow Connector 24"/>
            <p:cNvCxnSpPr/>
            <p:nvPr/>
          </p:nvCxnSpPr>
          <p:spPr>
            <a:xfrm>
              <a:off x="1403648" y="2348880"/>
              <a:ext cx="2952328" cy="0"/>
            </a:xfrm>
            <a:prstGeom prst="straightConnector1">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4355976" y="2348880"/>
              <a:ext cx="1656184" cy="0"/>
            </a:xfrm>
            <a:prstGeom prst="straightConnector1">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1403648" y="2564904"/>
              <a:ext cx="432048" cy="144016"/>
            </a:xfrm>
            <a:prstGeom prst="straightConnector1">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411760" y="2051556"/>
              <a:ext cx="432048" cy="369332"/>
            </a:xfrm>
            <a:prstGeom prst="rect">
              <a:avLst/>
            </a:prstGeom>
            <a:noFill/>
          </p:spPr>
          <p:txBody>
            <a:bodyPr wrap="square" rtlCol="0">
              <a:spAutoFit/>
            </a:bodyPr>
            <a:lstStyle/>
            <a:p>
              <a:r>
                <a:rPr lang="de-CH" dirty="0" smtClean="0"/>
                <a:t>D</a:t>
              </a:r>
              <a:endParaRPr lang="de-CH" dirty="0"/>
            </a:p>
          </p:txBody>
        </p:sp>
        <p:sp>
          <p:nvSpPr>
            <p:cNvPr id="30" name="TextBox 29"/>
            <p:cNvSpPr txBox="1"/>
            <p:nvPr/>
          </p:nvSpPr>
          <p:spPr>
            <a:xfrm>
              <a:off x="5004048" y="2051556"/>
              <a:ext cx="432048" cy="369332"/>
            </a:xfrm>
            <a:prstGeom prst="rect">
              <a:avLst/>
            </a:prstGeom>
            <a:noFill/>
          </p:spPr>
          <p:txBody>
            <a:bodyPr wrap="square" rtlCol="0">
              <a:spAutoFit/>
            </a:bodyPr>
            <a:lstStyle/>
            <a:p>
              <a:r>
                <a:rPr lang="de-CH" dirty="0" smtClean="0"/>
                <a:t>L</a:t>
              </a:r>
              <a:endParaRPr lang="de-CH" dirty="0"/>
            </a:p>
          </p:txBody>
        </p:sp>
        <p:sp>
          <p:nvSpPr>
            <p:cNvPr id="31" name="TextBox 30"/>
            <p:cNvSpPr txBox="1"/>
            <p:nvPr/>
          </p:nvSpPr>
          <p:spPr>
            <a:xfrm>
              <a:off x="1835696" y="2348880"/>
              <a:ext cx="432048" cy="369332"/>
            </a:xfrm>
            <a:prstGeom prst="rect">
              <a:avLst/>
            </a:prstGeom>
            <a:noFill/>
          </p:spPr>
          <p:txBody>
            <a:bodyPr wrap="square" rtlCol="0">
              <a:spAutoFit/>
            </a:bodyPr>
            <a:lstStyle/>
            <a:p>
              <a:r>
                <a:rPr lang="de-CH" dirty="0" smtClean="0"/>
                <a:t>h</a:t>
              </a:r>
              <a:endParaRPr lang="de-CH" dirty="0"/>
            </a:p>
          </p:txBody>
        </p:sp>
        <p:cxnSp>
          <p:nvCxnSpPr>
            <p:cNvPr id="36" name="Straight Arrow Connector 35"/>
            <p:cNvCxnSpPr/>
            <p:nvPr/>
          </p:nvCxnSpPr>
          <p:spPr>
            <a:xfrm>
              <a:off x="1619672" y="4662428"/>
              <a:ext cx="2952328" cy="0"/>
            </a:xfrm>
            <a:prstGeom prst="straightConnector1">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4572000" y="4662428"/>
              <a:ext cx="792088" cy="0"/>
            </a:xfrm>
            <a:prstGeom prst="straightConnector1">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1619672" y="4878452"/>
              <a:ext cx="432048" cy="144016"/>
            </a:xfrm>
            <a:prstGeom prst="straightConnector1">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2627784" y="4365104"/>
              <a:ext cx="432048" cy="369332"/>
            </a:xfrm>
            <a:prstGeom prst="rect">
              <a:avLst/>
            </a:prstGeom>
            <a:noFill/>
          </p:spPr>
          <p:txBody>
            <a:bodyPr wrap="square" rtlCol="0">
              <a:spAutoFit/>
            </a:bodyPr>
            <a:lstStyle/>
            <a:p>
              <a:r>
                <a:rPr lang="de-CH" dirty="0" smtClean="0"/>
                <a:t>D</a:t>
              </a:r>
              <a:endParaRPr lang="de-CH" dirty="0"/>
            </a:p>
          </p:txBody>
        </p:sp>
        <p:sp>
          <p:nvSpPr>
            <p:cNvPr id="40" name="TextBox 39"/>
            <p:cNvSpPr txBox="1"/>
            <p:nvPr/>
          </p:nvSpPr>
          <p:spPr>
            <a:xfrm>
              <a:off x="5220072" y="4365104"/>
              <a:ext cx="432048" cy="369332"/>
            </a:xfrm>
            <a:prstGeom prst="rect">
              <a:avLst/>
            </a:prstGeom>
            <a:noFill/>
          </p:spPr>
          <p:txBody>
            <a:bodyPr wrap="square" rtlCol="0">
              <a:spAutoFit/>
            </a:bodyPr>
            <a:lstStyle/>
            <a:p>
              <a:r>
                <a:rPr lang="de-CH" dirty="0" smtClean="0"/>
                <a:t>L</a:t>
              </a:r>
              <a:endParaRPr lang="de-CH" dirty="0"/>
            </a:p>
          </p:txBody>
        </p:sp>
        <p:sp>
          <p:nvSpPr>
            <p:cNvPr id="41" name="TextBox 40"/>
            <p:cNvSpPr txBox="1"/>
            <p:nvPr/>
          </p:nvSpPr>
          <p:spPr>
            <a:xfrm>
              <a:off x="2051720" y="4662428"/>
              <a:ext cx="432048" cy="369332"/>
            </a:xfrm>
            <a:prstGeom prst="rect">
              <a:avLst/>
            </a:prstGeom>
            <a:noFill/>
          </p:spPr>
          <p:txBody>
            <a:bodyPr wrap="square" rtlCol="0">
              <a:spAutoFit/>
            </a:bodyPr>
            <a:lstStyle/>
            <a:p>
              <a:r>
                <a:rPr lang="de-CH" dirty="0" smtClean="0"/>
                <a:t>h</a:t>
              </a:r>
              <a:endParaRPr lang="de-CH" dirty="0"/>
            </a:p>
          </p:txBody>
        </p:sp>
      </p:grpSp>
      <p:sp>
        <p:nvSpPr>
          <p:cNvPr id="44" name="Curved Left Arrow 43"/>
          <p:cNvSpPr/>
          <p:nvPr/>
        </p:nvSpPr>
        <p:spPr>
          <a:xfrm>
            <a:off x="6660232" y="2636912"/>
            <a:ext cx="720080" cy="172819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
        <p:nvSpPr>
          <p:cNvPr id="45" name="TextBox 44"/>
          <p:cNvSpPr txBox="1"/>
          <p:nvPr/>
        </p:nvSpPr>
        <p:spPr>
          <a:xfrm>
            <a:off x="7524328" y="2780928"/>
            <a:ext cx="1619672" cy="1200329"/>
          </a:xfrm>
          <a:prstGeom prst="rect">
            <a:avLst/>
          </a:prstGeom>
          <a:noFill/>
        </p:spPr>
        <p:txBody>
          <a:bodyPr wrap="square" rtlCol="0">
            <a:spAutoFit/>
          </a:bodyPr>
          <a:lstStyle/>
          <a:p>
            <a:r>
              <a:rPr lang="de-CH" sz="2400" dirty="0" smtClean="0"/>
              <a:t>Strahl gedreht um 90°</a:t>
            </a:r>
            <a:endParaRPr lang="de-CH" sz="2400" dirty="0"/>
          </a:p>
        </p:txBody>
      </p:sp>
    </p:spTree>
    <p:extLst>
      <p:ext uri="{BB962C8B-B14F-4D97-AF65-F5344CB8AC3E}">
        <p14:creationId xmlns:p14="http://schemas.microsoft.com/office/powerpoint/2010/main" val="31682161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143000"/>
          </a:xfrm>
        </p:spPr>
        <p:txBody>
          <a:bodyPr>
            <a:normAutofit fontScale="90000"/>
          </a:bodyPr>
          <a:lstStyle/>
          <a:p>
            <a:r>
              <a:rPr lang="de-CH" dirty="0" smtClean="0">
                <a:solidFill>
                  <a:schemeClr val="tx2"/>
                </a:solidFill>
              </a:rPr>
              <a:t>Oberflächenkrümmung diamagnetischer Flüssigkeiten(z.B. Wasser)</a:t>
            </a:r>
            <a:endParaRPr lang="de-CH" dirty="0">
              <a:solidFill>
                <a:schemeClr val="tx2"/>
              </a:solidFill>
            </a:endParaRPr>
          </a:p>
        </p:txBody>
      </p:sp>
      <p:sp>
        <p:nvSpPr>
          <p:cNvPr id="24" name="Rectangle 23"/>
          <p:cNvSpPr/>
          <p:nvPr/>
        </p:nvSpPr>
        <p:spPr>
          <a:xfrm>
            <a:off x="8820472" y="908720"/>
            <a:ext cx="144016" cy="5760640"/>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6" name="Group 26"/>
          <p:cNvGrpSpPr/>
          <p:nvPr/>
        </p:nvGrpSpPr>
        <p:grpSpPr>
          <a:xfrm>
            <a:off x="827584" y="5119622"/>
            <a:ext cx="5400600" cy="1133120"/>
            <a:chOff x="827584" y="5119622"/>
            <a:chExt cx="5400600" cy="1133120"/>
          </a:xfrm>
        </p:grpSpPr>
        <p:sp>
          <p:nvSpPr>
            <p:cNvPr id="80" name="Rectangle 79"/>
            <p:cNvSpPr/>
            <p:nvPr/>
          </p:nvSpPr>
          <p:spPr>
            <a:xfrm>
              <a:off x="827584" y="5301208"/>
              <a:ext cx="5400600" cy="93610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 name="Rechteck 3"/>
            <p:cNvSpPr/>
            <p:nvPr/>
          </p:nvSpPr>
          <p:spPr>
            <a:xfrm>
              <a:off x="2733172" y="5371427"/>
              <a:ext cx="1636728" cy="88131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Magnet</a:t>
              </a:r>
              <a:endParaRPr lang="de-CH" sz="2400" b="1" dirty="0"/>
            </a:p>
          </p:txBody>
        </p:sp>
        <p:grpSp>
          <p:nvGrpSpPr>
            <p:cNvPr id="7" name="Gruppieren 9"/>
            <p:cNvGrpSpPr/>
            <p:nvPr/>
          </p:nvGrpSpPr>
          <p:grpSpPr>
            <a:xfrm>
              <a:off x="2607270" y="5119622"/>
              <a:ext cx="1888533" cy="377707"/>
              <a:chOff x="3275856" y="2852936"/>
              <a:chExt cx="1080120" cy="216024"/>
            </a:xfrm>
            <a:solidFill>
              <a:schemeClr val="tx2">
                <a:lumMod val="40000"/>
                <a:lumOff val="60000"/>
              </a:schemeClr>
            </a:solidFill>
          </p:grpSpPr>
          <p:sp>
            <p:nvSpPr>
              <p:cNvPr id="8" name="Bogen 7"/>
              <p:cNvSpPr/>
              <p:nvPr/>
            </p:nvSpPr>
            <p:spPr>
              <a:xfrm>
                <a:off x="3275856" y="2852936"/>
                <a:ext cx="1080120" cy="216024"/>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2400" b="1"/>
              </a:p>
            </p:txBody>
          </p:sp>
          <p:sp>
            <p:nvSpPr>
              <p:cNvPr id="9" name="Bogen 8"/>
              <p:cNvSpPr/>
              <p:nvPr/>
            </p:nvSpPr>
            <p:spPr>
              <a:xfrm flipH="1">
                <a:off x="3275856" y="2852936"/>
                <a:ext cx="1080120" cy="216024"/>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2400" b="1"/>
              </a:p>
            </p:txBody>
          </p:sp>
        </p:grpSp>
        <p:grpSp>
          <p:nvGrpSpPr>
            <p:cNvPr id="10" name="Gruppieren 23"/>
            <p:cNvGrpSpPr/>
            <p:nvPr/>
          </p:nvGrpSpPr>
          <p:grpSpPr>
            <a:xfrm>
              <a:off x="844639" y="5308476"/>
              <a:ext cx="5383545" cy="64740"/>
              <a:chOff x="2267744" y="2960948"/>
              <a:chExt cx="3096344" cy="0"/>
            </a:xfrm>
          </p:grpSpPr>
          <p:cxnSp>
            <p:nvCxnSpPr>
              <p:cNvPr id="22" name="Gerade Verbindung 21"/>
              <p:cNvCxnSpPr/>
              <p:nvPr/>
            </p:nvCxnSpPr>
            <p:spPr>
              <a:xfrm>
                <a:off x="4355976" y="2960948"/>
                <a:ext cx="1008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p:nvCxnSpPr>
            <p:spPr>
              <a:xfrm>
                <a:off x="2267744" y="2960948"/>
                <a:ext cx="1008112"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82" name="Straight Connector 81"/>
            <p:cNvCxnSpPr/>
            <p:nvPr/>
          </p:nvCxnSpPr>
          <p:spPr>
            <a:xfrm>
              <a:off x="6228184" y="5229200"/>
              <a:ext cx="0"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827584" y="5229200"/>
              <a:ext cx="0"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827584" y="6237312"/>
              <a:ext cx="5400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0" name="Group 69"/>
          <p:cNvGrpSpPr/>
          <p:nvPr/>
        </p:nvGrpSpPr>
        <p:grpSpPr>
          <a:xfrm>
            <a:off x="-7381328" y="2564904"/>
            <a:ext cx="16316099" cy="2736300"/>
            <a:chOff x="-7381328" y="2564904"/>
            <a:chExt cx="16316099" cy="2736300"/>
          </a:xfrm>
        </p:grpSpPr>
        <p:cxnSp>
          <p:nvCxnSpPr>
            <p:cNvPr id="39" name="Gerade Verbindung mit Pfeil 33"/>
            <p:cNvCxnSpPr/>
            <p:nvPr/>
          </p:nvCxnSpPr>
          <p:spPr>
            <a:xfrm>
              <a:off x="-7381328" y="2708920"/>
              <a:ext cx="12430398" cy="2591389"/>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1" name="Gerade Verbindung mit Pfeil 33"/>
            <p:cNvCxnSpPr/>
            <p:nvPr/>
          </p:nvCxnSpPr>
          <p:spPr>
            <a:xfrm>
              <a:off x="-7381328" y="2564904"/>
              <a:ext cx="12898460" cy="2736300"/>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Gerade Verbindung mit Pfeil 33"/>
            <p:cNvCxnSpPr/>
            <p:nvPr/>
          </p:nvCxnSpPr>
          <p:spPr>
            <a:xfrm flipH="1">
              <a:off x="5463082" y="4601447"/>
              <a:ext cx="3352306" cy="698862"/>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Gerade Verbindung mit Pfeil 33"/>
            <p:cNvCxnSpPr/>
            <p:nvPr/>
          </p:nvCxnSpPr>
          <p:spPr>
            <a:xfrm flipH="1">
              <a:off x="4995021" y="4491038"/>
              <a:ext cx="3818986" cy="810166"/>
            </a:xfrm>
            <a:prstGeom prst="straightConnector1">
              <a:avLst/>
            </a:prstGeom>
            <a:ln w="28575">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flipH="1">
              <a:off x="8849047" y="4418062"/>
              <a:ext cx="85724" cy="21602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69" name="Group 68"/>
          <p:cNvGrpSpPr/>
          <p:nvPr/>
        </p:nvGrpSpPr>
        <p:grpSpPr>
          <a:xfrm>
            <a:off x="-7381328" y="2441923"/>
            <a:ext cx="16337209" cy="2859282"/>
            <a:chOff x="-7381328" y="2441923"/>
            <a:chExt cx="16337209" cy="2859282"/>
          </a:xfrm>
        </p:grpSpPr>
        <p:cxnSp>
          <p:nvCxnSpPr>
            <p:cNvPr id="43" name="Gerade Verbindung mit Pfeil 42"/>
            <p:cNvCxnSpPr/>
            <p:nvPr/>
          </p:nvCxnSpPr>
          <p:spPr>
            <a:xfrm>
              <a:off x="-7381328" y="2564904"/>
              <a:ext cx="10081120" cy="2680620"/>
            </a:xfrm>
            <a:prstGeom prst="straightConnector1">
              <a:avLst/>
            </a:prstGeom>
            <a:ln w="28575">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Gerade Verbindung mit Pfeil 43"/>
            <p:cNvCxnSpPr/>
            <p:nvPr/>
          </p:nvCxnSpPr>
          <p:spPr>
            <a:xfrm flipV="1">
              <a:off x="2699792" y="2492896"/>
              <a:ext cx="6120680" cy="2752630"/>
            </a:xfrm>
            <a:prstGeom prst="straightConnector1">
              <a:avLst/>
            </a:prstGeom>
            <a:ln w="28575">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1" name="Gerade Verbindung mit Pfeil 33"/>
            <p:cNvCxnSpPr/>
            <p:nvPr/>
          </p:nvCxnSpPr>
          <p:spPr>
            <a:xfrm>
              <a:off x="-7381328" y="2708920"/>
              <a:ext cx="9772077" cy="2592285"/>
            </a:xfrm>
            <a:prstGeom prst="straightConnector1">
              <a:avLst/>
            </a:prstGeom>
            <a:ln w="28575">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1" name="Oval 70"/>
            <p:cNvSpPr/>
            <p:nvPr/>
          </p:nvSpPr>
          <p:spPr>
            <a:xfrm>
              <a:off x="8827294" y="2441923"/>
              <a:ext cx="128587" cy="1131093"/>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65" name="Gerade Verbindung mit Pfeil 33"/>
            <p:cNvCxnSpPr/>
            <p:nvPr/>
          </p:nvCxnSpPr>
          <p:spPr>
            <a:xfrm flipH="1">
              <a:off x="2360764" y="3587607"/>
              <a:ext cx="6459708" cy="1713598"/>
            </a:xfrm>
            <a:prstGeom prst="straightConnector1">
              <a:avLst/>
            </a:prstGeom>
            <a:ln w="28575">
              <a:solidFill>
                <a:srgbClr val="008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76" name="Group 75"/>
          <p:cNvGrpSpPr/>
          <p:nvPr/>
        </p:nvGrpSpPr>
        <p:grpSpPr>
          <a:xfrm>
            <a:off x="-7309320" y="2597801"/>
            <a:ext cx="16243769" cy="2703411"/>
            <a:chOff x="-7309320" y="2597801"/>
            <a:chExt cx="16243769" cy="2703411"/>
          </a:xfrm>
        </p:grpSpPr>
        <p:grpSp>
          <p:nvGrpSpPr>
            <p:cNvPr id="75" name="Group 74"/>
            <p:cNvGrpSpPr/>
            <p:nvPr/>
          </p:nvGrpSpPr>
          <p:grpSpPr>
            <a:xfrm>
              <a:off x="-7309320" y="2597801"/>
              <a:ext cx="16243769" cy="2703411"/>
              <a:chOff x="-7309320" y="2597801"/>
              <a:chExt cx="16243769" cy="2703411"/>
            </a:xfrm>
          </p:grpSpPr>
          <p:cxnSp>
            <p:nvCxnSpPr>
              <p:cNvPr id="34" name="Gerade Verbindung mit Pfeil 33"/>
              <p:cNvCxnSpPr/>
              <p:nvPr/>
            </p:nvCxnSpPr>
            <p:spPr>
              <a:xfrm>
                <a:off x="-7309320" y="2735591"/>
                <a:ext cx="8655943" cy="2564722"/>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7" name="Gerade Verbindung mit Pfeil 36"/>
              <p:cNvCxnSpPr/>
              <p:nvPr/>
            </p:nvCxnSpPr>
            <p:spPr>
              <a:xfrm flipV="1">
                <a:off x="1346623" y="3085935"/>
                <a:ext cx="7473527" cy="2214380"/>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Gerade Verbindung mit Pfeil 33"/>
              <p:cNvCxnSpPr/>
              <p:nvPr/>
            </p:nvCxnSpPr>
            <p:spPr>
              <a:xfrm>
                <a:off x="-7309320" y="2597801"/>
                <a:ext cx="9124005" cy="2703407"/>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Gerade Verbindung mit Pfeil 36"/>
              <p:cNvCxnSpPr/>
              <p:nvPr/>
            </p:nvCxnSpPr>
            <p:spPr>
              <a:xfrm flipV="1">
                <a:off x="1814685" y="3226594"/>
                <a:ext cx="7001825" cy="2074618"/>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2" name="Oval 71"/>
              <p:cNvSpPr/>
              <p:nvPr/>
            </p:nvSpPr>
            <p:spPr>
              <a:xfrm flipH="1">
                <a:off x="8848725" y="3047430"/>
                <a:ext cx="85724" cy="21602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74" name="Oval 73"/>
            <p:cNvSpPr/>
            <p:nvPr/>
          </p:nvSpPr>
          <p:spPr>
            <a:xfrm flipH="1">
              <a:off x="8844284" y="3040385"/>
              <a:ext cx="85724" cy="21602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89" name="Group 88"/>
          <p:cNvGrpSpPr/>
          <p:nvPr/>
        </p:nvGrpSpPr>
        <p:grpSpPr>
          <a:xfrm>
            <a:off x="323528" y="1196752"/>
            <a:ext cx="1477690" cy="3024336"/>
            <a:chOff x="467544" y="1124744"/>
            <a:chExt cx="1477690" cy="3024336"/>
          </a:xfrm>
        </p:grpSpPr>
        <p:pic>
          <p:nvPicPr>
            <p:cNvPr id="4098" name="Picture 2" descr="D:\josef data\_ETH\Mentorierte Arbeiten\Magnetismus\Own Images\ScanImage d07 s.jpg"/>
            <p:cNvPicPr>
              <a:picLocks noChangeAspect="1" noChangeArrowheads="1"/>
            </p:cNvPicPr>
            <p:nvPr/>
          </p:nvPicPr>
          <p:blipFill>
            <a:blip r:embed="rId3" cstate="print"/>
            <a:srcRect/>
            <a:stretch>
              <a:fillRect/>
            </a:stretch>
          </p:blipFill>
          <p:spPr bwMode="auto">
            <a:xfrm>
              <a:off x="470595" y="1144167"/>
              <a:ext cx="1474639" cy="2949276"/>
            </a:xfrm>
            <a:prstGeom prst="rect">
              <a:avLst/>
            </a:prstGeom>
            <a:noFill/>
          </p:spPr>
        </p:pic>
        <p:sp>
          <p:nvSpPr>
            <p:cNvPr id="73" name="TextBox 72"/>
            <p:cNvSpPr txBox="1"/>
            <p:nvPr/>
          </p:nvSpPr>
          <p:spPr>
            <a:xfrm>
              <a:off x="467544" y="1124744"/>
              <a:ext cx="1440160" cy="461665"/>
            </a:xfrm>
            <a:prstGeom prst="rect">
              <a:avLst/>
            </a:prstGeom>
            <a:noFill/>
          </p:spPr>
          <p:txBody>
            <a:bodyPr wrap="square" rtlCol="0">
              <a:spAutoFit/>
            </a:bodyPr>
            <a:lstStyle/>
            <a:p>
              <a:r>
                <a:rPr lang="de-CH" sz="2400" dirty="0" smtClean="0">
                  <a:latin typeface="Symbol" pitchFamily="18" charset="2"/>
                </a:rPr>
                <a:t>a</a:t>
              </a:r>
              <a:r>
                <a:rPr lang="de-CH" sz="2400" dirty="0" smtClean="0"/>
                <a:t> = 12.5°</a:t>
              </a:r>
              <a:endParaRPr lang="de-CH" sz="2400" dirty="0"/>
            </a:p>
          </p:txBody>
        </p:sp>
        <p:sp>
          <p:nvSpPr>
            <p:cNvPr id="79" name="TextBox 78"/>
            <p:cNvSpPr txBox="1"/>
            <p:nvPr/>
          </p:nvSpPr>
          <p:spPr>
            <a:xfrm>
              <a:off x="467544" y="3502749"/>
              <a:ext cx="576064" cy="646331"/>
            </a:xfrm>
            <a:prstGeom prst="rect">
              <a:avLst/>
            </a:prstGeom>
            <a:noFill/>
          </p:spPr>
          <p:txBody>
            <a:bodyPr wrap="square" rtlCol="0">
              <a:spAutoFit/>
            </a:bodyPr>
            <a:lstStyle/>
            <a:p>
              <a:r>
                <a:rPr lang="de-CH" sz="3600" dirty="0" smtClean="0"/>
                <a:t>a</a:t>
              </a:r>
              <a:endParaRPr lang="de-CH" sz="3600" dirty="0"/>
            </a:p>
          </p:txBody>
        </p:sp>
      </p:grpSp>
      <p:grpSp>
        <p:nvGrpSpPr>
          <p:cNvPr id="90" name="Group 89"/>
          <p:cNvGrpSpPr/>
          <p:nvPr/>
        </p:nvGrpSpPr>
        <p:grpSpPr>
          <a:xfrm>
            <a:off x="1907704" y="1221186"/>
            <a:ext cx="1477690" cy="2998161"/>
            <a:chOff x="2051720" y="1149178"/>
            <a:chExt cx="1477690" cy="2998161"/>
          </a:xfrm>
        </p:grpSpPr>
        <p:pic>
          <p:nvPicPr>
            <p:cNvPr id="4101" name="Picture 5" descr="D:\josef data\_ETH\Mentorierte Arbeiten\Magnetismus\Own Images\ScanImage d03 s.jpg"/>
            <p:cNvPicPr>
              <a:picLocks noChangeAspect="1" noChangeArrowheads="1"/>
            </p:cNvPicPr>
            <p:nvPr/>
          </p:nvPicPr>
          <p:blipFill>
            <a:blip r:embed="rId4" cstate="print"/>
            <a:srcRect/>
            <a:stretch>
              <a:fillRect/>
            </a:stretch>
          </p:blipFill>
          <p:spPr bwMode="auto">
            <a:xfrm>
              <a:off x="2054772" y="1149178"/>
              <a:ext cx="1474638" cy="2949276"/>
            </a:xfrm>
            <a:prstGeom prst="rect">
              <a:avLst/>
            </a:prstGeom>
            <a:noFill/>
          </p:spPr>
        </p:pic>
        <p:sp>
          <p:nvSpPr>
            <p:cNvPr id="81" name="TextBox 80"/>
            <p:cNvSpPr txBox="1"/>
            <p:nvPr/>
          </p:nvSpPr>
          <p:spPr>
            <a:xfrm>
              <a:off x="2051720" y="3501008"/>
              <a:ext cx="576064" cy="646331"/>
            </a:xfrm>
            <a:prstGeom prst="rect">
              <a:avLst/>
            </a:prstGeom>
            <a:noFill/>
          </p:spPr>
          <p:txBody>
            <a:bodyPr wrap="square" rtlCol="0">
              <a:spAutoFit/>
            </a:bodyPr>
            <a:lstStyle/>
            <a:p>
              <a:r>
                <a:rPr lang="de-CH" sz="3600" dirty="0" smtClean="0"/>
                <a:t>b</a:t>
              </a:r>
              <a:endParaRPr lang="de-CH" sz="3600" dirty="0"/>
            </a:p>
          </p:txBody>
        </p:sp>
      </p:grpSp>
      <p:grpSp>
        <p:nvGrpSpPr>
          <p:cNvPr id="91" name="Group 90"/>
          <p:cNvGrpSpPr/>
          <p:nvPr/>
        </p:nvGrpSpPr>
        <p:grpSpPr>
          <a:xfrm>
            <a:off x="3491880" y="1196752"/>
            <a:ext cx="1512168" cy="3022595"/>
            <a:chOff x="3635896" y="1124744"/>
            <a:chExt cx="1512168" cy="3022595"/>
          </a:xfrm>
        </p:grpSpPr>
        <p:pic>
          <p:nvPicPr>
            <p:cNvPr id="4100" name="Picture 4" descr="D:\josef data\_ETH\Mentorierte Arbeiten\Magnetismus\Own Images\ScanImage d06 s.jpg"/>
            <p:cNvPicPr>
              <a:picLocks noChangeAspect="1" noChangeArrowheads="1"/>
            </p:cNvPicPr>
            <p:nvPr/>
          </p:nvPicPr>
          <p:blipFill>
            <a:blip r:embed="rId5" cstate="print"/>
            <a:srcRect/>
            <a:stretch>
              <a:fillRect/>
            </a:stretch>
          </p:blipFill>
          <p:spPr bwMode="auto">
            <a:xfrm>
              <a:off x="3673426" y="1149178"/>
              <a:ext cx="1474638" cy="2949276"/>
            </a:xfrm>
            <a:prstGeom prst="rect">
              <a:avLst/>
            </a:prstGeom>
            <a:noFill/>
          </p:spPr>
        </p:pic>
        <p:sp>
          <p:nvSpPr>
            <p:cNvPr id="78" name="TextBox 77"/>
            <p:cNvSpPr txBox="1"/>
            <p:nvPr/>
          </p:nvSpPr>
          <p:spPr>
            <a:xfrm>
              <a:off x="3707904" y="1124744"/>
              <a:ext cx="1440160" cy="461665"/>
            </a:xfrm>
            <a:prstGeom prst="rect">
              <a:avLst/>
            </a:prstGeom>
            <a:noFill/>
          </p:spPr>
          <p:txBody>
            <a:bodyPr wrap="square" rtlCol="0">
              <a:spAutoFit/>
            </a:bodyPr>
            <a:lstStyle/>
            <a:p>
              <a:r>
                <a:rPr lang="de-CH" sz="2400" dirty="0" smtClean="0">
                  <a:latin typeface="Symbol" pitchFamily="18" charset="2"/>
                </a:rPr>
                <a:t>a</a:t>
              </a:r>
              <a:r>
                <a:rPr lang="de-CH" sz="2400" dirty="0" smtClean="0"/>
                <a:t> = 9.7°</a:t>
              </a:r>
              <a:endParaRPr lang="de-CH" sz="2400" dirty="0"/>
            </a:p>
          </p:txBody>
        </p:sp>
        <p:sp>
          <p:nvSpPr>
            <p:cNvPr id="85" name="TextBox 84"/>
            <p:cNvSpPr txBox="1"/>
            <p:nvPr/>
          </p:nvSpPr>
          <p:spPr>
            <a:xfrm>
              <a:off x="3635896" y="3501008"/>
              <a:ext cx="576064" cy="646331"/>
            </a:xfrm>
            <a:prstGeom prst="rect">
              <a:avLst/>
            </a:prstGeom>
            <a:noFill/>
          </p:spPr>
          <p:txBody>
            <a:bodyPr wrap="square" rtlCol="0">
              <a:spAutoFit/>
            </a:bodyPr>
            <a:lstStyle/>
            <a:p>
              <a:r>
                <a:rPr lang="de-CH" sz="3600" dirty="0" smtClean="0"/>
                <a:t>c</a:t>
              </a:r>
              <a:endParaRPr lang="de-CH" sz="3600" dirty="0"/>
            </a:p>
          </p:txBody>
        </p:sp>
      </p:grpSp>
    </p:spTree>
    <p:extLst>
      <p:ext uri="{BB962C8B-B14F-4D97-AF65-F5344CB8AC3E}">
        <p14:creationId xmlns:p14="http://schemas.microsoft.com/office/powerpoint/2010/main" val="31147474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2000"/>
                                        <p:tgtEl>
                                          <p:spTgt spid="7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500"/>
                                        <p:tgtEl>
                                          <p:spTgt spid="89"/>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wipe(left)">
                                      <p:cBhvr>
                                        <p:cTn id="16" dur="2000"/>
                                        <p:tgtEl>
                                          <p:spTgt spid="69"/>
                                        </p:tgtEl>
                                      </p:cBhvr>
                                    </p:animEffect>
                                  </p:childTnLst>
                                </p:cTn>
                              </p:par>
                            </p:childTnLst>
                          </p:cTn>
                        </p:par>
                        <p:par>
                          <p:cTn id="17" fill="hold">
                            <p:stCondLst>
                              <p:cond delay="2000"/>
                            </p:stCondLst>
                            <p:childTnLst>
                              <p:par>
                                <p:cTn id="18" presetID="10" presetClass="entr" presetSubtype="0" fill="hold" nodeType="afterEffect">
                                  <p:stCondLst>
                                    <p:cond delay="0"/>
                                  </p:stCondLst>
                                  <p:childTnLst>
                                    <p:set>
                                      <p:cBhvr>
                                        <p:cTn id="19" dur="1" fill="hold">
                                          <p:stCondLst>
                                            <p:cond delay="0"/>
                                          </p:stCondLst>
                                        </p:cTn>
                                        <p:tgtEl>
                                          <p:spTgt spid="90"/>
                                        </p:tgtEl>
                                        <p:attrNameLst>
                                          <p:attrName>style.visibility</p:attrName>
                                        </p:attrNameLst>
                                      </p:cBhvr>
                                      <p:to>
                                        <p:strVal val="visible"/>
                                      </p:to>
                                    </p:set>
                                    <p:animEffect transition="in" filter="fade">
                                      <p:cBhvr>
                                        <p:cTn id="20" dur="500"/>
                                        <p:tgtEl>
                                          <p:spTgt spid="9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0"/>
                                        </p:tgtEl>
                                        <p:attrNameLst>
                                          <p:attrName>style.visibility</p:attrName>
                                        </p:attrNameLst>
                                      </p:cBhvr>
                                      <p:to>
                                        <p:strVal val="visible"/>
                                      </p:to>
                                    </p:set>
                                    <p:animEffect transition="in" filter="wipe(left)">
                                      <p:cBhvr>
                                        <p:cTn id="25" dur="2000"/>
                                        <p:tgtEl>
                                          <p:spTgt spid="70"/>
                                        </p:tgtEl>
                                      </p:cBhvr>
                                    </p:animEffect>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91"/>
                                        </p:tgtEl>
                                        <p:attrNameLst>
                                          <p:attrName>style.visibility</p:attrName>
                                        </p:attrNameLst>
                                      </p:cBhvr>
                                      <p:to>
                                        <p:strVal val="visible"/>
                                      </p:to>
                                    </p:set>
                                    <p:animEffect transition="in" filter="fade">
                                      <p:cBhvr>
                                        <p:cTn id="29"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143000"/>
          </a:xfrm>
        </p:spPr>
        <p:txBody>
          <a:bodyPr>
            <a:noAutofit/>
          </a:bodyPr>
          <a:lstStyle/>
          <a:p>
            <a:r>
              <a:rPr lang="de-CH" sz="3600" dirty="0" smtClean="0">
                <a:solidFill>
                  <a:schemeClr val="accent1">
                    <a:lumMod val="50000"/>
                  </a:schemeClr>
                </a:solidFill>
              </a:rPr>
              <a:t>Laserstrahl-Auslenkversuch mit</a:t>
            </a:r>
            <a:br>
              <a:rPr lang="de-CH" sz="3600" dirty="0" smtClean="0">
                <a:solidFill>
                  <a:schemeClr val="accent1">
                    <a:lumMod val="50000"/>
                  </a:schemeClr>
                </a:solidFill>
              </a:rPr>
            </a:br>
            <a:r>
              <a:rPr lang="de-CH" sz="3600" dirty="0" smtClean="0">
                <a:solidFill>
                  <a:schemeClr val="accent1">
                    <a:lumMod val="50000"/>
                  </a:schemeClr>
                </a:solidFill>
              </a:rPr>
              <a:t>horizontaler Strahlverschiebung</a:t>
            </a:r>
          </a:p>
        </p:txBody>
      </p:sp>
      <p:grpSp>
        <p:nvGrpSpPr>
          <p:cNvPr id="52" name="Group 51"/>
          <p:cNvGrpSpPr/>
          <p:nvPr/>
        </p:nvGrpSpPr>
        <p:grpSpPr>
          <a:xfrm>
            <a:off x="755576" y="1124744"/>
            <a:ext cx="5400600" cy="3320603"/>
            <a:chOff x="528861" y="1047750"/>
            <a:chExt cx="5421982" cy="3333750"/>
          </a:xfrm>
        </p:grpSpPr>
        <p:pic>
          <p:nvPicPr>
            <p:cNvPr id="1026" name="Picture 2" descr="D:\josef data\_ETH\Mentorierte Arbeiten\Magnetismus\Own Images\FineTune07 s.jpg"/>
            <p:cNvPicPr>
              <a:picLocks noChangeAspect="1" noChangeArrowheads="1"/>
            </p:cNvPicPr>
            <p:nvPr/>
          </p:nvPicPr>
          <p:blipFill>
            <a:blip r:embed="rId3" cstate="print"/>
            <a:srcRect/>
            <a:stretch>
              <a:fillRect/>
            </a:stretch>
          </p:blipFill>
          <p:spPr bwMode="auto">
            <a:xfrm>
              <a:off x="528861" y="1047750"/>
              <a:ext cx="1666875" cy="3333750"/>
            </a:xfrm>
            <a:prstGeom prst="rect">
              <a:avLst/>
            </a:prstGeom>
            <a:noFill/>
            <a:ln>
              <a:solidFill>
                <a:schemeClr val="tx1"/>
              </a:solidFill>
            </a:ln>
          </p:spPr>
        </p:pic>
        <p:pic>
          <p:nvPicPr>
            <p:cNvPr id="1027" name="Picture 3" descr="D:\josef data\_ETH\Mentorierte Arbeiten\Magnetismus\Own Images\FineTune06 s.jpg"/>
            <p:cNvPicPr>
              <a:picLocks noChangeAspect="1" noChangeArrowheads="1"/>
            </p:cNvPicPr>
            <p:nvPr/>
          </p:nvPicPr>
          <p:blipFill>
            <a:blip r:embed="rId4" cstate="print"/>
            <a:srcRect/>
            <a:stretch>
              <a:fillRect/>
            </a:stretch>
          </p:blipFill>
          <p:spPr bwMode="auto">
            <a:xfrm>
              <a:off x="1467638" y="1047750"/>
              <a:ext cx="1666875" cy="3333750"/>
            </a:xfrm>
            <a:prstGeom prst="rect">
              <a:avLst/>
            </a:prstGeom>
            <a:noFill/>
            <a:ln>
              <a:solidFill>
                <a:schemeClr val="tx1"/>
              </a:solidFill>
            </a:ln>
          </p:spPr>
        </p:pic>
        <p:pic>
          <p:nvPicPr>
            <p:cNvPr id="1028" name="Picture 4" descr="D:\josef data\_ETH\Mentorierte Arbeiten\Magnetismus\Own Images\FineTune05 s.jpg"/>
            <p:cNvPicPr>
              <a:picLocks noChangeAspect="1" noChangeArrowheads="1"/>
            </p:cNvPicPr>
            <p:nvPr/>
          </p:nvPicPr>
          <p:blipFill>
            <a:blip r:embed="rId5" cstate="print"/>
            <a:srcRect/>
            <a:stretch>
              <a:fillRect/>
            </a:stretch>
          </p:blipFill>
          <p:spPr bwMode="auto">
            <a:xfrm>
              <a:off x="2406415" y="1047750"/>
              <a:ext cx="1666875" cy="3333750"/>
            </a:xfrm>
            <a:prstGeom prst="rect">
              <a:avLst/>
            </a:prstGeom>
            <a:noFill/>
            <a:ln>
              <a:solidFill>
                <a:schemeClr val="tx1"/>
              </a:solidFill>
            </a:ln>
          </p:spPr>
        </p:pic>
        <p:pic>
          <p:nvPicPr>
            <p:cNvPr id="1029" name="Picture 5" descr="D:\josef data\_ETH\Mentorierte Arbeiten\Magnetismus\Own Images\FineTune03 s.jpg"/>
            <p:cNvPicPr>
              <a:picLocks noChangeAspect="1" noChangeArrowheads="1"/>
            </p:cNvPicPr>
            <p:nvPr/>
          </p:nvPicPr>
          <p:blipFill>
            <a:blip r:embed="rId6" cstate="print"/>
            <a:srcRect/>
            <a:stretch>
              <a:fillRect/>
            </a:stretch>
          </p:blipFill>
          <p:spPr bwMode="auto">
            <a:xfrm>
              <a:off x="3345192" y="1047750"/>
              <a:ext cx="1666875" cy="3333750"/>
            </a:xfrm>
            <a:prstGeom prst="rect">
              <a:avLst/>
            </a:prstGeom>
            <a:noFill/>
            <a:ln>
              <a:solidFill>
                <a:schemeClr val="tx1"/>
              </a:solidFill>
            </a:ln>
          </p:spPr>
        </p:pic>
        <p:pic>
          <p:nvPicPr>
            <p:cNvPr id="1030" name="Picture 6" descr="D:\josef data\_ETH\Mentorierte Arbeiten\Magnetismus\Own Images\FineTune02 s.jpg"/>
            <p:cNvPicPr>
              <a:picLocks noChangeAspect="1" noChangeArrowheads="1"/>
            </p:cNvPicPr>
            <p:nvPr/>
          </p:nvPicPr>
          <p:blipFill>
            <a:blip r:embed="rId7" cstate="print"/>
            <a:srcRect/>
            <a:stretch>
              <a:fillRect/>
            </a:stretch>
          </p:blipFill>
          <p:spPr bwMode="auto">
            <a:xfrm>
              <a:off x="4283968" y="1047750"/>
              <a:ext cx="1666875" cy="3333750"/>
            </a:xfrm>
            <a:prstGeom prst="rect">
              <a:avLst/>
            </a:prstGeom>
            <a:noFill/>
            <a:ln>
              <a:solidFill>
                <a:schemeClr val="tx1"/>
              </a:solidFill>
            </a:ln>
          </p:spPr>
        </p:pic>
      </p:grpSp>
      <p:sp>
        <p:nvSpPr>
          <p:cNvPr id="107" name="TextBox 106"/>
          <p:cNvSpPr txBox="1"/>
          <p:nvPr/>
        </p:nvSpPr>
        <p:spPr>
          <a:xfrm>
            <a:off x="539552" y="4549676"/>
            <a:ext cx="7775848" cy="1938992"/>
          </a:xfrm>
          <a:prstGeom prst="rect">
            <a:avLst/>
          </a:prstGeom>
          <a:noFill/>
        </p:spPr>
        <p:txBody>
          <a:bodyPr wrap="square" rtlCol="0">
            <a:spAutoFit/>
          </a:bodyPr>
          <a:lstStyle/>
          <a:p>
            <a:pPr>
              <a:tabLst>
                <a:tab pos="439738" algn="l"/>
              </a:tabLst>
            </a:pPr>
            <a:r>
              <a:rPr lang="de-CH" sz="2400" dirty="0" smtClean="0"/>
              <a:t>Einfallswinkel des Laserstrahls =  4°</a:t>
            </a:r>
          </a:p>
          <a:p>
            <a:pPr>
              <a:tabLst>
                <a:tab pos="439738" algn="l"/>
              </a:tabLst>
            </a:pPr>
            <a:r>
              <a:rPr lang="de-CH" sz="2400" dirty="0" smtClean="0"/>
              <a:t>	-&gt; Auslenkung des Laserstrahls +/- 1° </a:t>
            </a:r>
          </a:p>
          <a:p>
            <a:pPr>
              <a:tabLst>
                <a:tab pos="439738" algn="l"/>
              </a:tabLst>
            </a:pPr>
            <a:r>
              <a:rPr lang="de-CH" sz="2400" dirty="0" smtClean="0"/>
              <a:t>	-&gt; Grösste Winkel der Wasserlinse +/- 0.5°</a:t>
            </a:r>
          </a:p>
          <a:p>
            <a:pPr>
              <a:tabLst>
                <a:tab pos="439738" algn="l"/>
              </a:tabLst>
            </a:pPr>
            <a:r>
              <a:rPr lang="de-CH" sz="2400" dirty="0" smtClean="0"/>
              <a:t>	-&gt; Höhe der Wasserlinse = 22um (@L  der Kante = 5mm)</a:t>
            </a:r>
          </a:p>
          <a:p>
            <a:pPr>
              <a:tabLst>
                <a:tab pos="439738" algn="l"/>
              </a:tabLst>
            </a:pPr>
            <a:r>
              <a:rPr lang="de-CH" sz="2400" dirty="0" smtClean="0"/>
              <a:t>	-&gt; Erhebung ist vom blossem Auge nicht sichtbar</a:t>
            </a:r>
            <a:endParaRPr lang="de-CH" sz="2400" dirty="0"/>
          </a:p>
        </p:txBody>
      </p:sp>
      <p:cxnSp>
        <p:nvCxnSpPr>
          <p:cNvPr id="109" name="Straight Connector 108"/>
          <p:cNvCxnSpPr/>
          <p:nvPr/>
        </p:nvCxnSpPr>
        <p:spPr>
          <a:xfrm flipV="1">
            <a:off x="1115616" y="2519289"/>
            <a:ext cx="4176464" cy="122247"/>
          </a:xfrm>
          <a:prstGeom prst="line">
            <a:avLst/>
          </a:prstGeom>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755576" y="3861048"/>
            <a:ext cx="504056" cy="584775"/>
          </a:xfrm>
          <a:prstGeom prst="rect">
            <a:avLst/>
          </a:prstGeom>
          <a:noFill/>
        </p:spPr>
        <p:txBody>
          <a:bodyPr wrap="square" rtlCol="0">
            <a:spAutoFit/>
          </a:bodyPr>
          <a:lstStyle/>
          <a:p>
            <a:r>
              <a:rPr lang="de-CH" sz="3200" dirty="0" smtClean="0"/>
              <a:t>a</a:t>
            </a:r>
            <a:endParaRPr lang="de-CH" sz="3200" dirty="0"/>
          </a:p>
        </p:txBody>
      </p:sp>
      <p:sp>
        <p:nvSpPr>
          <p:cNvPr id="116" name="TextBox 115"/>
          <p:cNvSpPr txBox="1"/>
          <p:nvPr/>
        </p:nvSpPr>
        <p:spPr>
          <a:xfrm>
            <a:off x="1691680" y="3861048"/>
            <a:ext cx="504056" cy="584775"/>
          </a:xfrm>
          <a:prstGeom prst="rect">
            <a:avLst/>
          </a:prstGeom>
          <a:noFill/>
        </p:spPr>
        <p:txBody>
          <a:bodyPr wrap="square" rtlCol="0">
            <a:spAutoFit/>
          </a:bodyPr>
          <a:lstStyle/>
          <a:p>
            <a:r>
              <a:rPr lang="de-CH" sz="3200" dirty="0" smtClean="0"/>
              <a:t>b</a:t>
            </a:r>
            <a:endParaRPr lang="de-CH" sz="3200" dirty="0"/>
          </a:p>
        </p:txBody>
      </p:sp>
      <p:sp>
        <p:nvSpPr>
          <p:cNvPr id="117" name="TextBox 116"/>
          <p:cNvSpPr txBox="1"/>
          <p:nvPr/>
        </p:nvSpPr>
        <p:spPr>
          <a:xfrm>
            <a:off x="2627784" y="3861048"/>
            <a:ext cx="504056" cy="584775"/>
          </a:xfrm>
          <a:prstGeom prst="rect">
            <a:avLst/>
          </a:prstGeom>
          <a:noFill/>
        </p:spPr>
        <p:txBody>
          <a:bodyPr wrap="square" rtlCol="0">
            <a:spAutoFit/>
          </a:bodyPr>
          <a:lstStyle/>
          <a:p>
            <a:r>
              <a:rPr lang="de-CH" sz="3200" dirty="0" smtClean="0"/>
              <a:t>c</a:t>
            </a:r>
            <a:endParaRPr lang="de-CH" sz="3200" dirty="0"/>
          </a:p>
        </p:txBody>
      </p:sp>
      <p:sp>
        <p:nvSpPr>
          <p:cNvPr id="118" name="TextBox 117"/>
          <p:cNvSpPr txBox="1"/>
          <p:nvPr/>
        </p:nvSpPr>
        <p:spPr>
          <a:xfrm>
            <a:off x="3563888" y="3861048"/>
            <a:ext cx="504056" cy="584775"/>
          </a:xfrm>
          <a:prstGeom prst="rect">
            <a:avLst/>
          </a:prstGeom>
          <a:noFill/>
        </p:spPr>
        <p:txBody>
          <a:bodyPr wrap="square" rtlCol="0">
            <a:spAutoFit/>
          </a:bodyPr>
          <a:lstStyle/>
          <a:p>
            <a:r>
              <a:rPr lang="de-CH" sz="3200" dirty="0" smtClean="0"/>
              <a:t>d</a:t>
            </a:r>
            <a:endParaRPr lang="de-CH" sz="3200" dirty="0"/>
          </a:p>
        </p:txBody>
      </p:sp>
      <p:sp>
        <p:nvSpPr>
          <p:cNvPr id="119" name="TextBox 118"/>
          <p:cNvSpPr txBox="1"/>
          <p:nvPr/>
        </p:nvSpPr>
        <p:spPr>
          <a:xfrm>
            <a:off x="4499992" y="3861048"/>
            <a:ext cx="504056" cy="584775"/>
          </a:xfrm>
          <a:prstGeom prst="rect">
            <a:avLst/>
          </a:prstGeom>
          <a:noFill/>
        </p:spPr>
        <p:txBody>
          <a:bodyPr wrap="square" rtlCol="0">
            <a:spAutoFit/>
          </a:bodyPr>
          <a:lstStyle/>
          <a:p>
            <a:r>
              <a:rPr lang="de-CH" sz="3200" dirty="0" smtClean="0"/>
              <a:t>e</a:t>
            </a:r>
            <a:endParaRPr lang="de-CH" sz="3200" dirty="0"/>
          </a:p>
        </p:txBody>
      </p:sp>
      <p:cxnSp>
        <p:nvCxnSpPr>
          <p:cNvPr id="121" name="Straight Arrow Connector 120"/>
          <p:cNvCxnSpPr/>
          <p:nvPr/>
        </p:nvCxnSpPr>
        <p:spPr>
          <a:xfrm>
            <a:off x="3275856" y="3356992"/>
            <a:ext cx="3168352" cy="0"/>
          </a:xfrm>
          <a:prstGeom prst="straightConnector1">
            <a:avLst/>
          </a:prstGeom>
          <a:ln w="762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6516216" y="2564904"/>
            <a:ext cx="2627784" cy="1569660"/>
          </a:xfrm>
          <a:prstGeom prst="rect">
            <a:avLst/>
          </a:prstGeom>
          <a:noFill/>
        </p:spPr>
        <p:txBody>
          <a:bodyPr wrap="square" rtlCol="0">
            <a:spAutoFit/>
          </a:bodyPr>
          <a:lstStyle/>
          <a:p>
            <a:r>
              <a:rPr lang="de-CH" sz="2400" dirty="0" smtClean="0"/>
              <a:t>Interferenz wegen Veränderung der </a:t>
            </a:r>
            <a:r>
              <a:rPr lang="de-CH" sz="2400" dirty="0" smtClean="0"/>
              <a:t>Weglänge des Lichtstrahls</a:t>
            </a:r>
            <a:endParaRPr lang="de-CH" sz="2400" dirty="0"/>
          </a:p>
        </p:txBody>
      </p:sp>
    </p:spTree>
    <p:extLst>
      <p:ext uri="{BB962C8B-B14F-4D97-AF65-F5344CB8AC3E}">
        <p14:creationId xmlns:p14="http://schemas.microsoft.com/office/powerpoint/2010/main" val="344541594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1143000"/>
          </a:xfrm>
        </p:spPr>
        <p:txBody>
          <a:bodyPr>
            <a:normAutofit fontScale="90000"/>
          </a:bodyPr>
          <a:lstStyle/>
          <a:p>
            <a:r>
              <a:rPr lang="de-CH" dirty="0" smtClean="0">
                <a:solidFill>
                  <a:schemeClr val="tx2"/>
                </a:solidFill>
              </a:rPr>
              <a:t>Oberflächenkrümmung diamagnetischer Flüssigkeiten (z.B. Wasser)</a:t>
            </a:r>
            <a:endParaRPr lang="de-CH" dirty="0">
              <a:solidFill>
                <a:schemeClr val="tx2"/>
              </a:solidFill>
            </a:endParaRPr>
          </a:p>
        </p:txBody>
      </p:sp>
      <p:grpSp>
        <p:nvGrpSpPr>
          <p:cNvPr id="6" name="Group 26"/>
          <p:cNvGrpSpPr/>
          <p:nvPr/>
        </p:nvGrpSpPr>
        <p:grpSpPr>
          <a:xfrm>
            <a:off x="2769940" y="5766397"/>
            <a:ext cx="3960440" cy="830955"/>
            <a:chOff x="827584" y="5119622"/>
            <a:chExt cx="5400600" cy="1133120"/>
          </a:xfrm>
        </p:grpSpPr>
        <p:sp>
          <p:nvSpPr>
            <p:cNvPr id="80" name="Rectangle 79"/>
            <p:cNvSpPr/>
            <p:nvPr/>
          </p:nvSpPr>
          <p:spPr>
            <a:xfrm>
              <a:off x="827584" y="5301208"/>
              <a:ext cx="5400600" cy="936104"/>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 name="Rechteck 3"/>
            <p:cNvSpPr/>
            <p:nvPr/>
          </p:nvSpPr>
          <p:spPr>
            <a:xfrm>
              <a:off x="2733172" y="5371427"/>
              <a:ext cx="1636728" cy="88131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2400" b="1" dirty="0" smtClean="0"/>
                <a:t>Magnet</a:t>
              </a:r>
              <a:endParaRPr lang="de-CH" sz="2400" b="1" dirty="0"/>
            </a:p>
          </p:txBody>
        </p:sp>
        <p:grpSp>
          <p:nvGrpSpPr>
            <p:cNvPr id="7" name="Gruppieren 9"/>
            <p:cNvGrpSpPr/>
            <p:nvPr/>
          </p:nvGrpSpPr>
          <p:grpSpPr>
            <a:xfrm>
              <a:off x="2607270" y="5119622"/>
              <a:ext cx="1888533" cy="377707"/>
              <a:chOff x="3275856" y="2852936"/>
              <a:chExt cx="1080120" cy="216024"/>
            </a:xfrm>
            <a:solidFill>
              <a:schemeClr val="tx2">
                <a:lumMod val="40000"/>
                <a:lumOff val="60000"/>
              </a:schemeClr>
            </a:solidFill>
          </p:grpSpPr>
          <p:sp>
            <p:nvSpPr>
              <p:cNvPr id="8" name="Bogen 7"/>
              <p:cNvSpPr/>
              <p:nvPr/>
            </p:nvSpPr>
            <p:spPr>
              <a:xfrm>
                <a:off x="3275856" y="2852936"/>
                <a:ext cx="1080120" cy="216024"/>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2400" b="1"/>
              </a:p>
            </p:txBody>
          </p:sp>
          <p:sp>
            <p:nvSpPr>
              <p:cNvPr id="9" name="Bogen 8"/>
              <p:cNvSpPr/>
              <p:nvPr/>
            </p:nvSpPr>
            <p:spPr>
              <a:xfrm flipH="1">
                <a:off x="3275856" y="2852936"/>
                <a:ext cx="1080120" cy="216024"/>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sz="2400" b="1"/>
              </a:p>
            </p:txBody>
          </p:sp>
        </p:grpSp>
        <p:grpSp>
          <p:nvGrpSpPr>
            <p:cNvPr id="10" name="Gruppieren 23"/>
            <p:cNvGrpSpPr/>
            <p:nvPr/>
          </p:nvGrpSpPr>
          <p:grpSpPr>
            <a:xfrm>
              <a:off x="844639" y="5308476"/>
              <a:ext cx="5383545" cy="64740"/>
              <a:chOff x="2267744" y="2960948"/>
              <a:chExt cx="3096344" cy="0"/>
            </a:xfrm>
          </p:grpSpPr>
          <p:cxnSp>
            <p:nvCxnSpPr>
              <p:cNvPr id="22" name="Gerade Verbindung 21"/>
              <p:cNvCxnSpPr/>
              <p:nvPr/>
            </p:nvCxnSpPr>
            <p:spPr>
              <a:xfrm>
                <a:off x="4355976" y="2960948"/>
                <a:ext cx="1008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Gerade Verbindung 22"/>
              <p:cNvCxnSpPr/>
              <p:nvPr/>
            </p:nvCxnSpPr>
            <p:spPr>
              <a:xfrm>
                <a:off x="2267744" y="2960948"/>
                <a:ext cx="1008112" cy="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82" name="Straight Connector 81"/>
            <p:cNvCxnSpPr/>
            <p:nvPr/>
          </p:nvCxnSpPr>
          <p:spPr>
            <a:xfrm>
              <a:off x="6228184" y="5229200"/>
              <a:ext cx="0"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827584" y="5229200"/>
              <a:ext cx="0" cy="10081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H="1">
              <a:off x="827584" y="6237312"/>
              <a:ext cx="54006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3189032" y="2238005"/>
            <a:ext cx="1525124" cy="3667100"/>
            <a:chOff x="3267076" y="1628800"/>
            <a:chExt cx="1880984" cy="3667100"/>
          </a:xfrm>
        </p:grpSpPr>
        <p:cxnSp>
          <p:nvCxnSpPr>
            <p:cNvPr id="29" name="Gerade Verbindung mit Pfeil 33"/>
            <p:cNvCxnSpPr/>
            <p:nvPr/>
          </p:nvCxnSpPr>
          <p:spPr>
            <a:xfrm flipH="1">
              <a:off x="3588492" y="1628800"/>
              <a:ext cx="1559568" cy="3667100"/>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Gerade Verbindung mit Pfeil 33"/>
            <p:cNvCxnSpPr/>
            <p:nvPr/>
          </p:nvCxnSpPr>
          <p:spPr>
            <a:xfrm flipH="1">
              <a:off x="3267076" y="1628800"/>
              <a:ext cx="1081696" cy="3643630"/>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flipV="1">
            <a:off x="2553916" y="3318125"/>
            <a:ext cx="895724" cy="2597596"/>
            <a:chOff x="2483768" y="5295900"/>
            <a:chExt cx="1104725" cy="2597596"/>
          </a:xfrm>
        </p:grpSpPr>
        <p:cxnSp>
          <p:nvCxnSpPr>
            <p:cNvPr id="46" name="Gerade Verbindung mit Pfeil 33"/>
            <p:cNvCxnSpPr/>
            <p:nvPr/>
          </p:nvCxnSpPr>
          <p:spPr>
            <a:xfrm flipH="1">
              <a:off x="2483768" y="5295900"/>
              <a:ext cx="1104725" cy="2597596"/>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Gerade Verbindung mit Pfeil 33"/>
            <p:cNvCxnSpPr/>
            <p:nvPr/>
          </p:nvCxnSpPr>
          <p:spPr>
            <a:xfrm flipH="1">
              <a:off x="2483768" y="5305425"/>
              <a:ext cx="773447" cy="2588071"/>
            </a:xfrm>
            <a:prstGeom prst="straightConnector1">
              <a:avLst/>
            </a:prstGeom>
            <a:ln w="28575">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0" name="Group 99"/>
          <p:cNvGrpSpPr/>
          <p:nvPr/>
        </p:nvGrpSpPr>
        <p:grpSpPr>
          <a:xfrm>
            <a:off x="4066084" y="2238005"/>
            <a:ext cx="1530813" cy="3667100"/>
            <a:chOff x="4066084" y="2238005"/>
            <a:chExt cx="1530813" cy="3667100"/>
          </a:xfrm>
        </p:grpSpPr>
        <p:cxnSp>
          <p:nvCxnSpPr>
            <p:cNvPr id="70" name="Gerade Verbindung mit Pfeil 33"/>
            <p:cNvCxnSpPr/>
            <p:nvPr/>
          </p:nvCxnSpPr>
          <p:spPr>
            <a:xfrm>
              <a:off x="4066084" y="2238005"/>
              <a:ext cx="1229296" cy="3564959"/>
            </a:xfrm>
            <a:prstGeom prst="straightConnector1">
              <a:avLst/>
            </a:prstGeom>
            <a:ln w="28575">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Gerade Verbindung mit Pfeil 33"/>
            <p:cNvCxnSpPr/>
            <p:nvPr/>
          </p:nvCxnSpPr>
          <p:spPr>
            <a:xfrm>
              <a:off x="4708317" y="2238005"/>
              <a:ext cx="888580" cy="3667100"/>
            </a:xfrm>
            <a:prstGeom prst="straightConnector1">
              <a:avLst/>
            </a:prstGeom>
            <a:ln w="28575">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01" name="Group 100"/>
          <p:cNvGrpSpPr/>
          <p:nvPr/>
        </p:nvGrpSpPr>
        <p:grpSpPr>
          <a:xfrm>
            <a:off x="5300142" y="3318125"/>
            <a:ext cx="1304925" cy="2588071"/>
            <a:chOff x="5300142" y="3318125"/>
            <a:chExt cx="1304925" cy="2588071"/>
          </a:xfrm>
        </p:grpSpPr>
        <p:cxnSp>
          <p:nvCxnSpPr>
            <p:cNvPr id="68" name="Gerade Verbindung mit Pfeil 33"/>
            <p:cNvCxnSpPr/>
            <p:nvPr/>
          </p:nvCxnSpPr>
          <p:spPr>
            <a:xfrm flipV="1">
              <a:off x="5300142" y="3514330"/>
              <a:ext cx="1304925" cy="2300288"/>
            </a:xfrm>
            <a:prstGeom prst="straightConnector1">
              <a:avLst/>
            </a:prstGeom>
            <a:ln w="28575">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9" name="Gerade Verbindung mit Pfeil 33"/>
            <p:cNvCxnSpPr/>
            <p:nvPr/>
          </p:nvCxnSpPr>
          <p:spPr>
            <a:xfrm flipV="1">
              <a:off x="5599205" y="3318125"/>
              <a:ext cx="627119" cy="2588071"/>
            </a:xfrm>
            <a:prstGeom prst="straightConnector1">
              <a:avLst/>
            </a:prstGeom>
            <a:ln w="28575">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81" name="Pie 80"/>
          <p:cNvSpPr/>
          <p:nvPr/>
        </p:nvSpPr>
        <p:spPr>
          <a:xfrm rot="9862844">
            <a:off x="2190643" y="2736943"/>
            <a:ext cx="576064" cy="576064"/>
          </a:xfrm>
          <a:prstGeom prst="pie">
            <a:avLst>
              <a:gd name="adj1" fmla="val 14276912"/>
              <a:gd name="adj2" fmla="val 17776475"/>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sp>
        <p:nvSpPr>
          <p:cNvPr id="85" name="Pie 84"/>
          <p:cNvSpPr/>
          <p:nvPr/>
        </p:nvSpPr>
        <p:spPr>
          <a:xfrm rot="11737156" flipH="1">
            <a:off x="6041770" y="2733123"/>
            <a:ext cx="576064" cy="576064"/>
          </a:xfrm>
          <a:prstGeom prst="pie">
            <a:avLst>
              <a:gd name="adj1" fmla="val 14276912"/>
              <a:gd name="adj2" fmla="val 17776475"/>
            </a:avLst>
          </a:prstGeom>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tx1"/>
              </a:solidFill>
            </a:endParaRPr>
          </a:p>
        </p:txBody>
      </p:sp>
      <p:grpSp>
        <p:nvGrpSpPr>
          <p:cNvPr id="102" name="Group 101"/>
          <p:cNvGrpSpPr/>
          <p:nvPr/>
        </p:nvGrpSpPr>
        <p:grpSpPr>
          <a:xfrm>
            <a:off x="3347864" y="1772816"/>
            <a:ext cx="2160240" cy="671117"/>
            <a:chOff x="3347864" y="1772816"/>
            <a:chExt cx="2160240" cy="671117"/>
          </a:xfrm>
        </p:grpSpPr>
        <p:grpSp>
          <p:nvGrpSpPr>
            <p:cNvPr id="79" name="Group 78"/>
            <p:cNvGrpSpPr/>
            <p:nvPr/>
          </p:nvGrpSpPr>
          <p:grpSpPr>
            <a:xfrm>
              <a:off x="3741763" y="2011885"/>
              <a:ext cx="1296144" cy="432048"/>
              <a:chOff x="1475656" y="1628800"/>
              <a:chExt cx="1152128" cy="432048"/>
            </a:xfrm>
          </p:grpSpPr>
          <p:sp>
            <p:nvSpPr>
              <p:cNvPr id="77" name="Sun 76"/>
              <p:cNvSpPr/>
              <p:nvPr/>
            </p:nvSpPr>
            <p:spPr>
              <a:xfrm>
                <a:off x="1475656" y="1628800"/>
                <a:ext cx="1152128" cy="432048"/>
              </a:xfrm>
              <a:prstGeom prst="sun">
                <a:avLst/>
              </a:prstGeom>
              <a:solidFill>
                <a:srgbClr val="FFFF00"/>
              </a:solid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78" name="Rectangle 77"/>
              <p:cNvSpPr/>
              <p:nvPr/>
            </p:nvSpPr>
            <p:spPr>
              <a:xfrm>
                <a:off x="1475656" y="1628800"/>
                <a:ext cx="1152128"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97" name="TextBox 96"/>
            <p:cNvSpPr txBox="1"/>
            <p:nvPr/>
          </p:nvSpPr>
          <p:spPr>
            <a:xfrm>
              <a:off x="3347864" y="1772816"/>
              <a:ext cx="2160240" cy="461665"/>
            </a:xfrm>
            <a:prstGeom prst="rect">
              <a:avLst/>
            </a:prstGeom>
            <a:noFill/>
          </p:spPr>
          <p:txBody>
            <a:bodyPr wrap="square" rtlCol="0">
              <a:spAutoFit/>
            </a:bodyPr>
            <a:lstStyle/>
            <a:p>
              <a:pPr algn="ctr"/>
              <a:r>
                <a:rPr lang="de-CH" sz="2400" dirty="0" smtClean="0">
                  <a:solidFill>
                    <a:schemeClr val="accent1">
                      <a:lumMod val="50000"/>
                    </a:schemeClr>
                  </a:solidFill>
                </a:rPr>
                <a:t>Lampe</a:t>
              </a:r>
              <a:endParaRPr lang="de-CH" sz="2400" dirty="0">
                <a:solidFill>
                  <a:schemeClr val="accent1">
                    <a:lumMod val="50000"/>
                  </a:schemeClr>
                </a:solidFill>
              </a:endParaRPr>
            </a:p>
          </p:txBody>
        </p:sp>
      </p:grpSp>
      <p:sp>
        <p:nvSpPr>
          <p:cNvPr id="98" name="TextBox 97"/>
          <p:cNvSpPr txBox="1"/>
          <p:nvPr/>
        </p:nvSpPr>
        <p:spPr>
          <a:xfrm>
            <a:off x="179512" y="2636912"/>
            <a:ext cx="2160240" cy="1077218"/>
          </a:xfrm>
          <a:prstGeom prst="rect">
            <a:avLst/>
          </a:prstGeom>
          <a:noFill/>
        </p:spPr>
        <p:txBody>
          <a:bodyPr wrap="square" rtlCol="0">
            <a:spAutoFit/>
          </a:bodyPr>
          <a:lstStyle/>
          <a:p>
            <a:pPr algn="ctr"/>
            <a:r>
              <a:rPr lang="de-CH" sz="3200" dirty="0" smtClean="0"/>
              <a:t>Spiegelbild normal</a:t>
            </a:r>
            <a:endParaRPr lang="de-CH" sz="3200" dirty="0"/>
          </a:p>
        </p:txBody>
      </p:sp>
      <p:sp>
        <p:nvSpPr>
          <p:cNvPr id="99" name="TextBox 98"/>
          <p:cNvSpPr txBox="1"/>
          <p:nvPr/>
        </p:nvSpPr>
        <p:spPr>
          <a:xfrm>
            <a:off x="6660232" y="2639814"/>
            <a:ext cx="2160240" cy="1077218"/>
          </a:xfrm>
          <a:prstGeom prst="rect">
            <a:avLst/>
          </a:prstGeom>
          <a:noFill/>
        </p:spPr>
        <p:txBody>
          <a:bodyPr wrap="square" rtlCol="0">
            <a:spAutoFit/>
          </a:bodyPr>
          <a:lstStyle/>
          <a:p>
            <a:pPr algn="ctr"/>
            <a:r>
              <a:rPr lang="de-CH" sz="3200" dirty="0" smtClean="0"/>
              <a:t>Spiegelbild verzerrt</a:t>
            </a:r>
            <a:endParaRPr lang="de-CH" sz="3200" dirty="0"/>
          </a:p>
        </p:txBody>
      </p:sp>
    </p:spTree>
    <p:extLst>
      <p:ext uri="{BB962C8B-B14F-4D97-AF65-F5344CB8AC3E}">
        <p14:creationId xmlns:p14="http://schemas.microsoft.com/office/powerpoint/2010/main" val="3973941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anim calcmode="lin" valueType="num">
                                      <p:cBhvr>
                                        <p:cTn id="8" dur="1000" fill="hold"/>
                                        <p:tgtEl>
                                          <p:spTgt spid="102"/>
                                        </p:tgtEl>
                                        <p:attrNameLst>
                                          <p:attrName>ppt_x</p:attrName>
                                        </p:attrNameLst>
                                      </p:cBhvr>
                                      <p:tavLst>
                                        <p:tav tm="0">
                                          <p:val>
                                            <p:strVal val="#ppt_x"/>
                                          </p:val>
                                        </p:tav>
                                        <p:tav tm="100000">
                                          <p:val>
                                            <p:strVal val="#ppt_x"/>
                                          </p:val>
                                        </p:tav>
                                      </p:tavLst>
                                    </p:anim>
                                    <p:anim calcmode="lin" valueType="num">
                                      <p:cBhvr>
                                        <p:cTn id="9" dur="1000" fill="hold"/>
                                        <p:tgtEl>
                                          <p:spTgt spid="10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1000"/>
                                        <p:tgtEl>
                                          <p:spTgt spid="81"/>
                                        </p:tgtEl>
                                      </p:cBhvr>
                                    </p:animEffect>
                                    <p:anim calcmode="lin" valueType="num">
                                      <p:cBhvr>
                                        <p:cTn id="14" dur="1000" fill="hold"/>
                                        <p:tgtEl>
                                          <p:spTgt spid="81"/>
                                        </p:tgtEl>
                                        <p:attrNameLst>
                                          <p:attrName>ppt_x</p:attrName>
                                        </p:attrNameLst>
                                      </p:cBhvr>
                                      <p:tavLst>
                                        <p:tav tm="0">
                                          <p:val>
                                            <p:strVal val="#ppt_x"/>
                                          </p:val>
                                        </p:tav>
                                        <p:tav tm="100000">
                                          <p:val>
                                            <p:strVal val="#ppt_x"/>
                                          </p:val>
                                        </p:tav>
                                      </p:tavLst>
                                    </p:anim>
                                    <p:anim calcmode="lin" valueType="num">
                                      <p:cBhvr>
                                        <p:cTn id="15" dur="1000" fill="hold"/>
                                        <p:tgtEl>
                                          <p:spTgt spid="8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1" fill="hold"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up)">
                                      <p:cBhvr>
                                        <p:cTn id="19" dur="2000"/>
                                        <p:tgtEl>
                                          <p:spTgt spid="56"/>
                                        </p:tgtEl>
                                      </p:cBhvr>
                                    </p:animEffect>
                                  </p:childTnLst>
                                </p:cTn>
                              </p:par>
                            </p:childTnLst>
                          </p:cTn>
                        </p:par>
                        <p:par>
                          <p:cTn id="20" fill="hold">
                            <p:stCondLst>
                              <p:cond delay="4000"/>
                            </p:stCondLst>
                            <p:childTnLst>
                              <p:par>
                                <p:cTn id="21" presetID="22" presetClass="entr" presetSubtype="4"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1000"/>
                                        <p:tgtEl>
                                          <p:spTgt spid="50"/>
                                        </p:tgtEl>
                                      </p:cBhvr>
                                    </p:animEffect>
                                  </p:childTnLst>
                                </p:cTn>
                              </p:par>
                            </p:childTnLst>
                          </p:cTn>
                        </p:par>
                        <p:par>
                          <p:cTn id="24" fill="hold">
                            <p:stCondLst>
                              <p:cond delay="5000"/>
                            </p:stCondLst>
                            <p:childTnLst>
                              <p:par>
                                <p:cTn id="25" presetID="9" presetClass="entr" presetSubtype="0" fill="hold" grpId="0"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dissolve">
                                      <p:cBhvr>
                                        <p:cTn id="27" dur="500"/>
                                        <p:tgtEl>
                                          <p:spTgt spid="98"/>
                                        </p:tgtEl>
                                      </p:cBhvr>
                                    </p:animEffect>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0" nodeType="clickEffect">
                                  <p:stCondLst>
                                    <p:cond delay="0"/>
                                  </p:stCondLst>
                                  <p:childTnLst>
                                    <p:set>
                                      <p:cBhvr>
                                        <p:cTn id="31" dur="1" fill="hold">
                                          <p:stCondLst>
                                            <p:cond delay="0"/>
                                          </p:stCondLst>
                                        </p:cTn>
                                        <p:tgtEl>
                                          <p:spTgt spid="85"/>
                                        </p:tgtEl>
                                        <p:attrNameLst>
                                          <p:attrName>style.visibility</p:attrName>
                                        </p:attrNameLst>
                                      </p:cBhvr>
                                      <p:to>
                                        <p:strVal val="visible"/>
                                      </p:to>
                                    </p:set>
                                    <p:animEffect transition="in" filter="fade">
                                      <p:cBhvr>
                                        <p:cTn id="32" dur="1000"/>
                                        <p:tgtEl>
                                          <p:spTgt spid="85"/>
                                        </p:tgtEl>
                                      </p:cBhvr>
                                    </p:animEffect>
                                    <p:anim calcmode="lin" valueType="num">
                                      <p:cBhvr>
                                        <p:cTn id="33" dur="1000" fill="hold"/>
                                        <p:tgtEl>
                                          <p:spTgt spid="85"/>
                                        </p:tgtEl>
                                        <p:attrNameLst>
                                          <p:attrName>ppt_x</p:attrName>
                                        </p:attrNameLst>
                                      </p:cBhvr>
                                      <p:tavLst>
                                        <p:tav tm="0">
                                          <p:val>
                                            <p:strVal val="#ppt_x"/>
                                          </p:val>
                                        </p:tav>
                                        <p:tav tm="100000">
                                          <p:val>
                                            <p:strVal val="#ppt_x"/>
                                          </p:val>
                                        </p:tav>
                                      </p:tavLst>
                                    </p:anim>
                                    <p:anim calcmode="lin" valueType="num">
                                      <p:cBhvr>
                                        <p:cTn id="34" dur="1000" fill="hold"/>
                                        <p:tgtEl>
                                          <p:spTgt spid="85"/>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22" presetClass="entr" presetSubtype="1" fill="hold" nodeType="afterEffect">
                                  <p:stCondLst>
                                    <p:cond delay="0"/>
                                  </p:stCondLst>
                                  <p:childTnLst>
                                    <p:set>
                                      <p:cBhvr>
                                        <p:cTn id="37" dur="1" fill="hold">
                                          <p:stCondLst>
                                            <p:cond delay="0"/>
                                          </p:stCondLst>
                                        </p:cTn>
                                        <p:tgtEl>
                                          <p:spTgt spid="100"/>
                                        </p:tgtEl>
                                        <p:attrNameLst>
                                          <p:attrName>style.visibility</p:attrName>
                                        </p:attrNameLst>
                                      </p:cBhvr>
                                      <p:to>
                                        <p:strVal val="visible"/>
                                      </p:to>
                                    </p:set>
                                    <p:animEffect transition="in" filter="wipe(up)">
                                      <p:cBhvr>
                                        <p:cTn id="38" dur="1000"/>
                                        <p:tgtEl>
                                          <p:spTgt spid="100"/>
                                        </p:tgtEl>
                                      </p:cBhvr>
                                    </p:animEffect>
                                  </p:childTnLst>
                                </p:cTn>
                              </p:par>
                            </p:childTnLst>
                          </p:cTn>
                        </p:par>
                        <p:par>
                          <p:cTn id="39" fill="hold">
                            <p:stCondLst>
                              <p:cond delay="2000"/>
                            </p:stCondLst>
                            <p:childTnLst>
                              <p:par>
                                <p:cTn id="40" presetID="22" presetClass="entr" presetSubtype="4" fill="hold" nodeType="afterEffect">
                                  <p:stCondLst>
                                    <p:cond delay="0"/>
                                  </p:stCondLst>
                                  <p:childTnLst>
                                    <p:set>
                                      <p:cBhvr>
                                        <p:cTn id="41" dur="1" fill="hold">
                                          <p:stCondLst>
                                            <p:cond delay="0"/>
                                          </p:stCondLst>
                                        </p:cTn>
                                        <p:tgtEl>
                                          <p:spTgt spid="101"/>
                                        </p:tgtEl>
                                        <p:attrNameLst>
                                          <p:attrName>style.visibility</p:attrName>
                                        </p:attrNameLst>
                                      </p:cBhvr>
                                      <p:to>
                                        <p:strVal val="visible"/>
                                      </p:to>
                                    </p:set>
                                    <p:animEffect transition="in" filter="wipe(down)">
                                      <p:cBhvr>
                                        <p:cTn id="42" dur="1000"/>
                                        <p:tgtEl>
                                          <p:spTgt spid="101"/>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99"/>
                                        </p:tgtEl>
                                        <p:attrNameLst>
                                          <p:attrName>style.visibility</p:attrName>
                                        </p:attrNameLst>
                                      </p:cBhvr>
                                      <p:to>
                                        <p:strVal val="visible"/>
                                      </p:to>
                                    </p:set>
                                    <p:animEffect transition="in" filter="fade">
                                      <p:cBhvr>
                                        <p:cTn id="46" dur="1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5" grpId="0" animBg="1"/>
      <p:bldP spid="98" grpId="0"/>
      <p:bldP spid="9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descr="D:\josef data\_ETH\Mentorierte Arbeiten\Magnetismus\Own Images\Spiegelung 02b.jpg"/>
          <p:cNvPicPr>
            <a:picLocks noChangeAspect="1" noChangeArrowheads="1"/>
          </p:cNvPicPr>
          <p:nvPr/>
        </p:nvPicPr>
        <p:blipFill>
          <a:blip r:embed="rId3" cstate="print"/>
          <a:srcRect/>
          <a:stretch>
            <a:fillRect/>
          </a:stretch>
        </p:blipFill>
        <p:spPr bwMode="auto">
          <a:xfrm>
            <a:off x="3419872" y="3717032"/>
            <a:ext cx="1905000" cy="1905000"/>
          </a:xfrm>
          <a:prstGeom prst="rect">
            <a:avLst/>
          </a:prstGeom>
          <a:noFill/>
        </p:spPr>
      </p:pic>
      <p:sp>
        <p:nvSpPr>
          <p:cNvPr id="2" name="Title 1"/>
          <p:cNvSpPr>
            <a:spLocks noGrp="1"/>
          </p:cNvSpPr>
          <p:nvPr>
            <p:ph type="title"/>
          </p:nvPr>
        </p:nvSpPr>
        <p:spPr>
          <a:xfrm>
            <a:off x="0" y="0"/>
            <a:ext cx="9144000" cy="1143000"/>
          </a:xfrm>
        </p:spPr>
        <p:txBody>
          <a:bodyPr>
            <a:normAutofit fontScale="90000"/>
          </a:bodyPr>
          <a:lstStyle/>
          <a:p>
            <a:r>
              <a:rPr lang="de-CH" dirty="0" smtClean="0">
                <a:solidFill>
                  <a:schemeClr val="tx2"/>
                </a:solidFill>
              </a:rPr>
              <a:t>Oberflächenkrümmung diamagnetischer Flüssigkeiten (z.B. Wasser)</a:t>
            </a:r>
            <a:endParaRPr lang="de-CH" dirty="0"/>
          </a:p>
        </p:txBody>
      </p:sp>
      <p:pic>
        <p:nvPicPr>
          <p:cNvPr id="1026" name="Picture 2" descr="D:\josef data\_ETH\Mentorierte Arbeiten\Magnetismus\Own Images\Spiegelung 01 s.jpg"/>
          <p:cNvPicPr>
            <a:picLocks noChangeAspect="1" noChangeArrowheads="1"/>
          </p:cNvPicPr>
          <p:nvPr/>
        </p:nvPicPr>
        <p:blipFill>
          <a:blip r:embed="rId4" cstate="print"/>
          <a:srcRect/>
          <a:stretch>
            <a:fillRect/>
          </a:stretch>
        </p:blipFill>
        <p:spPr bwMode="auto">
          <a:xfrm>
            <a:off x="5436096" y="3717032"/>
            <a:ext cx="1905000" cy="1905000"/>
          </a:xfrm>
          <a:prstGeom prst="rect">
            <a:avLst/>
          </a:prstGeom>
          <a:noFill/>
        </p:spPr>
      </p:pic>
      <p:pic>
        <p:nvPicPr>
          <p:cNvPr id="1029" name="Picture 5" descr="D:\josef data\_ETH\Mentorierte Arbeiten\Magnetismus\Own Images\Spiegelung 04 s.jpg"/>
          <p:cNvPicPr>
            <a:picLocks noChangeAspect="1" noChangeArrowheads="1"/>
          </p:cNvPicPr>
          <p:nvPr/>
        </p:nvPicPr>
        <p:blipFill>
          <a:blip r:embed="rId5" cstate="print"/>
          <a:srcRect/>
          <a:stretch>
            <a:fillRect/>
          </a:stretch>
        </p:blipFill>
        <p:spPr bwMode="auto">
          <a:xfrm>
            <a:off x="1403648" y="3717032"/>
            <a:ext cx="1905000" cy="1905000"/>
          </a:xfrm>
          <a:prstGeom prst="rect">
            <a:avLst/>
          </a:prstGeom>
          <a:noFill/>
        </p:spPr>
      </p:pic>
      <p:pic>
        <p:nvPicPr>
          <p:cNvPr id="1030" name="Picture 6" descr="D:\josef data\_ETH\Mentorierte Arbeiten\Magnetismus\Own Images\Spiegelung 05 s.jpg"/>
          <p:cNvPicPr>
            <a:picLocks noChangeAspect="1" noChangeArrowheads="1"/>
          </p:cNvPicPr>
          <p:nvPr/>
        </p:nvPicPr>
        <p:blipFill>
          <a:blip r:embed="rId6" cstate="print"/>
          <a:srcRect/>
          <a:stretch>
            <a:fillRect/>
          </a:stretch>
        </p:blipFill>
        <p:spPr bwMode="auto">
          <a:xfrm>
            <a:off x="5436096" y="1700808"/>
            <a:ext cx="1905000" cy="1905000"/>
          </a:xfrm>
          <a:prstGeom prst="rect">
            <a:avLst/>
          </a:prstGeom>
          <a:noFill/>
        </p:spPr>
      </p:pic>
      <p:pic>
        <p:nvPicPr>
          <p:cNvPr id="1031" name="Picture 7" descr="D:\josef data\_ETH\Mentorierte Arbeiten\Magnetismus\Own Images\Spiegelung 06 s.jpg"/>
          <p:cNvPicPr>
            <a:picLocks noChangeAspect="1" noChangeArrowheads="1"/>
          </p:cNvPicPr>
          <p:nvPr/>
        </p:nvPicPr>
        <p:blipFill>
          <a:blip r:embed="rId7" cstate="print"/>
          <a:srcRect/>
          <a:stretch>
            <a:fillRect/>
          </a:stretch>
        </p:blipFill>
        <p:spPr bwMode="auto">
          <a:xfrm>
            <a:off x="3419872" y="1700808"/>
            <a:ext cx="1905000" cy="1905000"/>
          </a:xfrm>
          <a:prstGeom prst="rect">
            <a:avLst/>
          </a:prstGeom>
          <a:noFill/>
        </p:spPr>
      </p:pic>
      <p:pic>
        <p:nvPicPr>
          <p:cNvPr id="1032" name="Picture 8" descr="D:\josef data\_ETH\Mentorierte Arbeiten\Magnetismus\Own Images\Spiegelung 07 s.jpg"/>
          <p:cNvPicPr>
            <a:picLocks noChangeAspect="1" noChangeArrowheads="1"/>
          </p:cNvPicPr>
          <p:nvPr/>
        </p:nvPicPr>
        <p:blipFill>
          <a:blip r:embed="rId8" cstate="print"/>
          <a:srcRect/>
          <a:stretch>
            <a:fillRect/>
          </a:stretch>
        </p:blipFill>
        <p:spPr bwMode="auto">
          <a:xfrm>
            <a:off x="1403648" y="1700808"/>
            <a:ext cx="1905000" cy="1905000"/>
          </a:xfrm>
          <a:prstGeom prst="rect">
            <a:avLst/>
          </a:prstGeom>
          <a:noFill/>
        </p:spPr>
      </p:pic>
      <p:sp>
        <p:nvSpPr>
          <p:cNvPr id="10" name="TextBox 9"/>
          <p:cNvSpPr txBox="1"/>
          <p:nvPr/>
        </p:nvSpPr>
        <p:spPr>
          <a:xfrm>
            <a:off x="755576" y="6021288"/>
            <a:ext cx="6840760" cy="523220"/>
          </a:xfrm>
          <a:prstGeom prst="rect">
            <a:avLst/>
          </a:prstGeom>
          <a:noFill/>
        </p:spPr>
        <p:txBody>
          <a:bodyPr wrap="square" rtlCol="0">
            <a:spAutoFit/>
          </a:bodyPr>
          <a:lstStyle/>
          <a:p>
            <a:r>
              <a:rPr lang="de-CH" sz="2800" dirty="0" smtClean="0"/>
              <a:t>Vertikale Ausrichtung der </a:t>
            </a:r>
            <a:r>
              <a:rPr lang="de-CH" sz="2800" dirty="0" smtClean="0"/>
              <a:t>Magnetfeld</a:t>
            </a:r>
            <a:r>
              <a:rPr lang="de-CH" sz="2800" dirty="0" smtClean="0"/>
              <a:t>achse</a:t>
            </a:r>
            <a:endParaRPr lang="de-CH" sz="2800" dirty="0"/>
          </a:p>
        </p:txBody>
      </p:sp>
      <p:sp>
        <p:nvSpPr>
          <p:cNvPr id="11" name="TextBox 10"/>
          <p:cNvSpPr txBox="1"/>
          <p:nvPr/>
        </p:nvSpPr>
        <p:spPr>
          <a:xfrm>
            <a:off x="1403648" y="3068960"/>
            <a:ext cx="360040" cy="523220"/>
          </a:xfrm>
          <a:prstGeom prst="rect">
            <a:avLst/>
          </a:prstGeom>
          <a:noFill/>
        </p:spPr>
        <p:txBody>
          <a:bodyPr wrap="square" rtlCol="0">
            <a:spAutoFit/>
          </a:bodyPr>
          <a:lstStyle/>
          <a:p>
            <a:r>
              <a:rPr lang="de-CH" sz="2800" dirty="0" smtClean="0"/>
              <a:t>a</a:t>
            </a:r>
            <a:endParaRPr lang="de-CH" sz="2800" dirty="0"/>
          </a:p>
        </p:txBody>
      </p:sp>
      <p:sp>
        <p:nvSpPr>
          <p:cNvPr id="12" name="TextBox 11"/>
          <p:cNvSpPr txBox="1"/>
          <p:nvPr/>
        </p:nvSpPr>
        <p:spPr>
          <a:xfrm>
            <a:off x="3419872" y="3068960"/>
            <a:ext cx="360040" cy="523220"/>
          </a:xfrm>
          <a:prstGeom prst="rect">
            <a:avLst/>
          </a:prstGeom>
          <a:noFill/>
        </p:spPr>
        <p:txBody>
          <a:bodyPr wrap="square" rtlCol="0">
            <a:spAutoFit/>
          </a:bodyPr>
          <a:lstStyle/>
          <a:p>
            <a:r>
              <a:rPr lang="de-CH" sz="2800" dirty="0" smtClean="0"/>
              <a:t>b</a:t>
            </a:r>
            <a:endParaRPr lang="de-CH" sz="2800" dirty="0"/>
          </a:p>
        </p:txBody>
      </p:sp>
      <p:sp>
        <p:nvSpPr>
          <p:cNvPr id="13" name="TextBox 12"/>
          <p:cNvSpPr txBox="1"/>
          <p:nvPr/>
        </p:nvSpPr>
        <p:spPr>
          <a:xfrm>
            <a:off x="5436096" y="3068960"/>
            <a:ext cx="360040" cy="523220"/>
          </a:xfrm>
          <a:prstGeom prst="rect">
            <a:avLst/>
          </a:prstGeom>
          <a:noFill/>
        </p:spPr>
        <p:txBody>
          <a:bodyPr wrap="square" rtlCol="0">
            <a:spAutoFit/>
          </a:bodyPr>
          <a:lstStyle/>
          <a:p>
            <a:r>
              <a:rPr lang="de-CH" sz="2800" dirty="0" smtClean="0"/>
              <a:t>c</a:t>
            </a:r>
            <a:endParaRPr lang="de-CH" sz="2800" dirty="0"/>
          </a:p>
        </p:txBody>
      </p:sp>
      <p:sp>
        <p:nvSpPr>
          <p:cNvPr id="14" name="TextBox 13"/>
          <p:cNvSpPr txBox="1"/>
          <p:nvPr/>
        </p:nvSpPr>
        <p:spPr>
          <a:xfrm>
            <a:off x="1403648" y="5085184"/>
            <a:ext cx="360040" cy="523220"/>
          </a:xfrm>
          <a:prstGeom prst="rect">
            <a:avLst/>
          </a:prstGeom>
          <a:noFill/>
        </p:spPr>
        <p:txBody>
          <a:bodyPr wrap="square" rtlCol="0">
            <a:spAutoFit/>
          </a:bodyPr>
          <a:lstStyle/>
          <a:p>
            <a:r>
              <a:rPr lang="de-CH" sz="2800" dirty="0" smtClean="0"/>
              <a:t>d</a:t>
            </a:r>
            <a:endParaRPr lang="de-CH" sz="2800" dirty="0"/>
          </a:p>
        </p:txBody>
      </p:sp>
      <p:sp>
        <p:nvSpPr>
          <p:cNvPr id="15" name="TextBox 14"/>
          <p:cNvSpPr txBox="1"/>
          <p:nvPr/>
        </p:nvSpPr>
        <p:spPr>
          <a:xfrm>
            <a:off x="3419872" y="5085184"/>
            <a:ext cx="360040" cy="523220"/>
          </a:xfrm>
          <a:prstGeom prst="rect">
            <a:avLst/>
          </a:prstGeom>
          <a:noFill/>
        </p:spPr>
        <p:txBody>
          <a:bodyPr wrap="square" rtlCol="0">
            <a:spAutoFit/>
          </a:bodyPr>
          <a:lstStyle/>
          <a:p>
            <a:r>
              <a:rPr lang="de-CH" sz="2800" dirty="0" smtClean="0"/>
              <a:t>e</a:t>
            </a:r>
            <a:endParaRPr lang="de-CH" sz="2800" dirty="0"/>
          </a:p>
        </p:txBody>
      </p:sp>
      <p:sp>
        <p:nvSpPr>
          <p:cNvPr id="16" name="TextBox 15"/>
          <p:cNvSpPr txBox="1"/>
          <p:nvPr/>
        </p:nvSpPr>
        <p:spPr>
          <a:xfrm>
            <a:off x="5436096" y="5085184"/>
            <a:ext cx="360040" cy="523220"/>
          </a:xfrm>
          <a:prstGeom prst="rect">
            <a:avLst/>
          </a:prstGeom>
          <a:noFill/>
        </p:spPr>
        <p:txBody>
          <a:bodyPr wrap="square" rtlCol="0">
            <a:spAutoFit/>
          </a:bodyPr>
          <a:lstStyle/>
          <a:p>
            <a:r>
              <a:rPr lang="de-CH" sz="2800" dirty="0" smtClean="0"/>
              <a:t>f</a:t>
            </a:r>
            <a:endParaRPr lang="de-CH" sz="2800" dirty="0"/>
          </a:p>
        </p:txBody>
      </p:sp>
      <p:sp>
        <p:nvSpPr>
          <p:cNvPr id="3" name="Oval 2"/>
          <p:cNvSpPr/>
          <p:nvPr/>
        </p:nvSpPr>
        <p:spPr>
          <a:xfrm>
            <a:off x="3203848" y="3501008"/>
            <a:ext cx="288032" cy="288032"/>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429495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51"/>
            <a:ext cx="9144000" cy="1143000"/>
          </a:xfrm>
        </p:spPr>
        <p:txBody>
          <a:bodyPr/>
          <a:lstStyle/>
          <a:p>
            <a:r>
              <a:rPr lang="de-CH" dirty="0" smtClean="0">
                <a:solidFill>
                  <a:schemeClr val="tx2"/>
                </a:solidFill>
              </a:rPr>
              <a:t>Lorentz-Kraft</a:t>
            </a:r>
            <a:endParaRPr lang="en-US" dirty="0">
              <a:solidFill>
                <a:schemeClr val="tx2"/>
              </a:solidFill>
            </a:endParaRPr>
          </a:p>
        </p:txBody>
      </p:sp>
      <p:cxnSp>
        <p:nvCxnSpPr>
          <p:cNvPr id="13" name="Straight Arrow Connector 12"/>
          <p:cNvCxnSpPr/>
          <p:nvPr/>
        </p:nvCxnSpPr>
        <p:spPr>
          <a:xfrm flipV="1">
            <a:off x="2315096" y="3797514"/>
            <a:ext cx="20216" cy="1071646"/>
          </a:xfrm>
          <a:prstGeom prst="straightConnector1">
            <a:avLst/>
          </a:prstGeom>
          <a:ln w="76200">
            <a:solidFill>
              <a:schemeClr val="tx2"/>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335312" y="4467256"/>
            <a:ext cx="724520" cy="41864"/>
          </a:xfrm>
          <a:prstGeom prst="straightConnector1">
            <a:avLst/>
          </a:prstGeom>
          <a:ln w="762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Arc 19"/>
          <p:cNvSpPr/>
          <p:nvPr/>
        </p:nvSpPr>
        <p:spPr>
          <a:xfrm>
            <a:off x="2483768" y="4869160"/>
            <a:ext cx="1512168" cy="432048"/>
          </a:xfrm>
          <a:prstGeom prst="arc">
            <a:avLst>
              <a:gd name="adj1" fmla="val 7443537"/>
              <a:gd name="adj2" fmla="val 3334114"/>
            </a:avLst>
          </a:prstGeom>
          <a:ln w="76200">
            <a:solidFill>
              <a:srgbClr val="008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Can 21"/>
          <p:cNvSpPr/>
          <p:nvPr/>
        </p:nvSpPr>
        <p:spPr>
          <a:xfrm>
            <a:off x="2483768" y="4080003"/>
            <a:ext cx="1512168" cy="717149"/>
          </a:xfrm>
          <a:prstGeom prst="can">
            <a:avLst>
              <a:gd name="adj" fmla="val 50000"/>
            </a:avLst>
          </a:prstGeom>
          <a:solidFill>
            <a:srgbClr val="000000">
              <a:alpha val="50196"/>
            </a:srgbClr>
          </a:solidFill>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cxnSp>
        <p:nvCxnSpPr>
          <p:cNvPr id="24" name="Straight Connector 23"/>
          <p:cNvCxnSpPr/>
          <p:nvPr/>
        </p:nvCxnSpPr>
        <p:spPr>
          <a:xfrm>
            <a:off x="3239852" y="3501008"/>
            <a:ext cx="0" cy="720080"/>
          </a:xfrm>
          <a:prstGeom prst="line">
            <a:avLst/>
          </a:prstGeom>
          <a:ln w="152400">
            <a:solidFill>
              <a:schemeClr val="tx2"/>
            </a:solidFill>
          </a:ln>
        </p:spPr>
        <p:style>
          <a:lnRef idx="1">
            <a:schemeClr val="accent1"/>
          </a:lnRef>
          <a:fillRef idx="0">
            <a:schemeClr val="accent1"/>
          </a:fillRef>
          <a:effectRef idx="0">
            <a:schemeClr val="accent1"/>
          </a:effectRef>
          <a:fontRef idx="minor">
            <a:schemeClr val="tx1"/>
          </a:fontRef>
        </p:style>
      </p:cxnSp>
      <p:sp>
        <p:nvSpPr>
          <p:cNvPr id="26" name="Can 25"/>
          <p:cNvSpPr/>
          <p:nvPr/>
        </p:nvSpPr>
        <p:spPr>
          <a:xfrm>
            <a:off x="2807804" y="1772816"/>
            <a:ext cx="864096" cy="1728192"/>
          </a:xfrm>
          <a:prstGeom prst="ca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7" name="Can 26"/>
          <p:cNvSpPr/>
          <p:nvPr/>
        </p:nvSpPr>
        <p:spPr>
          <a:xfrm>
            <a:off x="2987824" y="1772816"/>
            <a:ext cx="504056" cy="144016"/>
          </a:xfrm>
          <a:prstGeom prst="can">
            <a:avLst>
              <a:gd name="adj" fmla="val 47396"/>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9" name="Arc 28"/>
          <p:cNvSpPr/>
          <p:nvPr/>
        </p:nvSpPr>
        <p:spPr>
          <a:xfrm>
            <a:off x="1066304" y="1412776"/>
            <a:ext cx="2497584" cy="3054480"/>
          </a:xfrm>
          <a:prstGeom prst="arc">
            <a:avLst>
              <a:gd name="adj1" fmla="val 5231429"/>
              <a:gd name="adj2" fmla="val 18461281"/>
            </a:avLst>
          </a:prstGeom>
          <a:ln w="76200">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5" name="Straight Arrow Connector 14"/>
          <p:cNvCxnSpPr/>
          <p:nvPr/>
        </p:nvCxnSpPr>
        <p:spPr>
          <a:xfrm flipH="1">
            <a:off x="1907704" y="4503260"/>
            <a:ext cx="427608" cy="437908"/>
          </a:xfrm>
          <a:prstGeom prst="straightConnector1">
            <a:avLst/>
          </a:prstGeom>
          <a:ln w="76200">
            <a:solidFill>
              <a:srgbClr val="008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66304" y="2671823"/>
            <a:ext cx="612068" cy="584775"/>
          </a:xfrm>
          <a:prstGeom prst="rect">
            <a:avLst/>
          </a:prstGeom>
          <a:noFill/>
        </p:spPr>
        <p:txBody>
          <a:bodyPr wrap="square" rtlCol="0">
            <a:spAutoFit/>
          </a:bodyPr>
          <a:lstStyle/>
          <a:p>
            <a:r>
              <a:rPr lang="de-CH" sz="3200" b="1" dirty="0" smtClean="0">
                <a:solidFill>
                  <a:srgbClr val="FF0000"/>
                </a:solidFill>
              </a:rPr>
              <a:t>V</a:t>
            </a:r>
            <a:endParaRPr lang="en-US" sz="3200" b="1" dirty="0">
              <a:solidFill>
                <a:srgbClr val="FF0000"/>
              </a:solidFill>
            </a:endParaRPr>
          </a:p>
        </p:txBody>
      </p:sp>
      <p:sp>
        <p:nvSpPr>
          <p:cNvPr id="32" name="TextBox 31"/>
          <p:cNvSpPr txBox="1"/>
          <p:nvPr/>
        </p:nvSpPr>
        <p:spPr>
          <a:xfrm>
            <a:off x="1583668" y="4581128"/>
            <a:ext cx="612068" cy="584775"/>
          </a:xfrm>
          <a:prstGeom prst="rect">
            <a:avLst/>
          </a:prstGeom>
          <a:noFill/>
        </p:spPr>
        <p:txBody>
          <a:bodyPr wrap="square" rtlCol="0">
            <a:spAutoFit/>
          </a:bodyPr>
          <a:lstStyle/>
          <a:p>
            <a:r>
              <a:rPr lang="de-CH" sz="3200" b="1" dirty="0">
                <a:solidFill>
                  <a:srgbClr val="008000"/>
                </a:solidFill>
              </a:rPr>
              <a:t>F</a:t>
            </a:r>
            <a:endParaRPr lang="en-US" sz="3200" b="1" dirty="0">
              <a:solidFill>
                <a:srgbClr val="008000"/>
              </a:solidFill>
            </a:endParaRPr>
          </a:p>
        </p:txBody>
      </p:sp>
      <p:sp>
        <p:nvSpPr>
          <p:cNvPr id="33" name="TextBox 32"/>
          <p:cNvSpPr txBox="1"/>
          <p:nvPr/>
        </p:nvSpPr>
        <p:spPr>
          <a:xfrm>
            <a:off x="1907704" y="3533529"/>
            <a:ext cx="612068" cy="584775"/>
          </a:xfrm>
          <a:prstGeom prst="rect">
            <a:avLst/>
          </a:prstGeom>
          <a:noFill/>
        </p:spPr>
        <p:txBody>
          <a:bodyPr wrap="square" rtlCol="0">
            <a:spAutoFit/>
          </a:bodyPr>
          <a:lstStyle/>
          <a:p>
            <a:r>
              <a:rPr lang="de-CH" sz="3200" b="1" dirty="0">
                <a:solidFill>
                  <a:schemeClr val="tx2"/>
                </a:solidFill>
              </a:rPr>
              <a:t>B</a:t>
            </a:r>
            <a:endParaRPr lang="en-US" sz="3200" b="1" dirty="0">
              <a:solidFill>
                <a:schemeClr val="tx2"/>
              </a:solidFill>
            </a:endParaRPr>
          </a:p>
        </p:txBody>
      </p:sp>
    </p:spTree>
    <p:extLst>
      <p:ext uri="{BB962C8B-B14F-4D97-AF65-F5344CB8AC3E}">
        <p14:creationId xmlns:p14="http://schemas.microsoft.com/office/powerpoint/2010/main" val="1535435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rmAutofit fontScale="90000"/>
          </a:bodyPr>
          <a:lstStyle/>
          <a:p>
            <a:r>
              <a:rPr lang="de-CH" dirty="0" smtClean="0">
                <a:solidFill>
                  <a:schemeClr val="tx2"/>
                </a:solidFill>
              </a:rPr>
              <a:t>Oberflächenkrümmung diamagnetischer Flüssigkeiten (z.B. Wasser)</a:t>
            </a:r>
            <a:endParaRPr lang="de-CH" dirty="0"/>
          </a:p>
        </p:txBody>
      </p:sp>
      <p:pic>
        <p:nvPicPr>
          <p:cNvPr id="2050" name="Picture 2" descr="D:\josef data\_ETH\Mentorierte Arbeiten\Magnetismus\Own Images\Spiegelungb 01 s.jpg"/>
          <p:cNvPicPr>
            <a:picLocks noChangeAspect="1" noChangeArrowheads="1"/>
          </p:cNvPicPr>
          <p:nvPr/>
        </p:nvPicPr>
        <p:blipFill>
          <a:blip r:embed="rId2" cstate="print"/>
          <a:srcRect/>
          <a:stretch>
            <a:fillRect/>
          </a:stretch>
        </p:blipFill>
        <p:spPr bwMode="auto">
          <a:xfrm>
            <a:off x="2771800" y="1988840"/>
            <a:ext cx="1905000" cy="1905000"/>
          </a:xfrm>
          <a:prstGeom prst="rect">
            <a:avLst/>
          </a:prstGeom>
          <a:noFill/>
        </p:spPr>
      </p:pic>
      <p:pic>
        <p:nvPicPr>
          <p:cNvPr id="2051" name="Picture 3" descr="D:\josef data\_ETH\Mentorierte Arbeiten\Magnetismus\Own Images\Spiegelungb 02 s.jpg"/>
          <p:cNvPicPr>
            <a:picLocks noChangeAspect="1" noChangeArrowheads="1"/>
          </p:cNvPicPr>
          <p:nvPr/>
        </p:nvPicPr>
        <p:blipFill>
          <a:blip r:embed="rId3" cstate="print"/>
          <a:srcRect/>
          <a:stretch>
            <a:fillRect/>
          </a:stretch>
        </p:blipFill>
        <p:spPr bwMode="auto">
          <a:xfrm>
            <a:off x="6051376" y="1977008"/>
            <a:ext cx="1905000" cy="1905000"/>
          </a:xfrm>
          <a:prstGeom prst="rect">
            <a:avLst/>
          </a:prstGeom>
          <a:noFill/>
        </p:spPr>
      </p:pic>
      <p:pic>
        <p:nvPicPr>
          <p:cNvPr id="2052" name="Picture 4" descr="D:\josef data\_ETH\Mentorierte Arbeiten\Magnetismus\Own Images\Spiegelungb 03 s.jpg"/>
          <p:cNvPicPr>
            <a:picLocks noChangeAspect="1" noChangeArrowheads="1"/>
          </p:cNvPicPr>
          <p:nvPr/>
        </p:nvPicPr>
        <p:blipFill>
          <a:blip r:embed="rId4" cstate="print"/>
          <a:srcRect/>
          <a:stretch>
            <a:fillRect/>
          </a:stretch>
        </p:blipFill>
        <p:spPr bwMode="auto">
          <a:xfrm>
            <a:off x="1763688" y="4005064"/>
            <a:ext cx="1905000" cy="1905000"/>
          </a:xfrm>
          <a:prstGeom prst="rect">
            <a:avLst/>
          </a:prstGeom>
          <a:noFill/>
        </p:spPr>
      </p:pic>
      <p:pic>
        <p:nvPicPr>
          <p:cNvPr id="2053" name="Picture 5" descr="D:\josef data\_ETH\Mentorierte Arbeiten\Magnetismus\Own Images\Spiegelungb 04 b.jpg"/>
          <p:cNvPicPr>
            <a:picLocks noChangeAspect="1" noChangeArrowheads="1"/>
          </p:cNvPicPr>
          <p:nvPr/>
        </p:nvPicPr>
        <p:blipFill>
          <a:blip r:embed="rId5" cstate="print"/>
          <a:srcRect/>
          <a:stretch>
            <a:fillRect/>
          </a:stretch>
        </p:blipFill>
        <p:spPr bwMode="auto">
          <a:xfrm>
            <a:off x="6051376" y="4005064"/>
            <a:ext cx="1905000" cy="1905000"/>
          </a:xfrm>
          <a:prstGeom prst="rect">
            <a:avLst/>
          </a:prstGeom>
          <a:noFill/>
        </p:spPr>
      </p:pic>
      <p:pic>
        <p:nvPicPr>
          <p:cNvPr id="2055" name="Picture 7" descr="D:\josef data\_ETH\Mentorierte Arbeiten\Magnetismus\Own Images\Spiegelungb 05 s.jpg"/>
          <p:cNvPicPr>
            <a:picLocks noChangeAspect="1" noChangeArrowheads="1"/>
          </p:cNvPicPr>
          <p:nvPr/>
        </p:nvPicPr>
        <p:blipFill>
          <a:blip r:embed="rId6" cstate="print"/>
          <a:srcRect/>
          <a:stretch>
            <a:fillRect/>
          </a:stretch>
        </p:blipFill>
        <p:spPr bwMode="auto">
          <a:xfrm>
            <a:off x="3779912" y="4005064"/>
            <a:ext cx="1905000" cy="1905000"/>
          </a:xfrm>
          <a:prstGeom prst="rect">
            <a:avLst/>
          </a:prstGeom>
          <a:noFill/>
        </p:spPr>
      </p:pic>
      <p:sp>
        <p:nvSpPr>
          <p:cNvPr id="10" name="TextBox 9"/>
          <p:cNvSpPr txBox="1"/>
          <p:nvPr/>
        </p:nvSpPr>
        <p:spPr>
          <a:xfrm>
            <a:off x="2771800" y="3356992"/>
            <a:ext cx="360040" cy="523220"/>
          </a:xfrm>
          <a:prstGeom prst="rect">
            <a:avLst/>
          </a:prstGeom>
          <a:noFill/>
        </p:spPr>
        <p:txBody>
          <a:bodyPr wrap="square" rtlCol="0">
            <a:spAutoFit/>
          </a:bodyPr>
          <a:lstStyle/>
          <a:p>
            <a:r>
              <a:rPr lang="de-CH" sz="2800" dirty="0" smtClean="0"/>
              <a:t>a</a:t>
            </a:r>
            <a:endParaRPr lang="de-CH" sz="2800" dirty="0"/>
          </a:p>
        </p:txBody>
      </p:sp>
      <p:sp>
        <p:nvSpPr>
          <p:cNvPr id="11" name="TextBox 10"/>
          <p:cNvSpPr txBox="1"/>
          <p:nvPr/>
        </p:nvSpPr>
        <p:spPr>
          <a:xfrm>
            <a:off x="1763688" y="5373216"/>
            <a:ext cx="360040" cy="523220"/>
          </a:xfrm>
          <a:prstGeom prst="rect">
            <a:avLst/>
          </a:prstGeom>
          <a:noFill/>
        </p:spPr>
        <p:txBody>
          <a:bodyPr wrap="square" rtlCol="0">
            <a:spAutoFit/>
          </a:bodyPr>
          <a:lstStyle/>
          <a:p>
            <a:r>
              <a:rPr lang="de-CH" sz="2800" dirty="0" smtClean="0"/>
              <a:t>b</a:t>
            </a:r>
            <a:endParaRPr lang="de-CH" sz="2800" dirty="0"/>
          </a:p>
        </p:txBody>
      </p:sp>
      <p:sp>
        <p:nvSpPr>
          <p:cNvPr id="12" name="TextBox 11"/>
          <p:cNvSpPr txBox="1"/>
          <p:nvPr/>
        </p:nvSpPr>
        <p:spPr>
          <a:xfrm>
            <a:off x="3779912" y="5373216"/>
            <a:ext cx="360040" cy="523220"/>
          </a:xfrm>
          <a:prstGeom prst="rect">
            <a:avLst/>
          </a:prstGeom>
          <a:noFill/>
        </p:spPr>
        <p:txBody>
          <a:bodyPr wrap="square" rtlCol="0">
            <a:spAutoFit/>
          </a:bodyPr>
          <a:lstStyle/>
          <a:p>
            <a:r>
              <a:rPr lang="de-CH" sz="2800" dirty="0" smtClean="0"/>
              <a:t>c</a:t>
            </a:r>
            <a:endParaRPr lang="de-CH" sz="2800" dirty="0"/>
          </a:p>
        </p:txBody>
      </p:sp>
      <p:sp>
        <p:nvSpPr>
          <p:cNvPr id="13" name="TextBox 12"/>
          <p:cNvSpPr txBox="1"/>
          <p:nvPr/>
        </p:nvSpPr>
        <p:spPr>
          <a:xfrm>
            <a:off x="6084168" y="3356992"/>
            <a:ext cx="360040" cy="523220"/>
          </a:xfrm>
          <a:prstGeom prst="rect">
            <a:avLst/>
          </a:prstGeom>
          <a:noFill/>
        </p:spPr>
        <p:txBody>
          <a:bodyPr wrap="square" rtlCol="0">
            <a:spAutoFit/>
          </a:bodyPr>
          <a:lstStyle/>
          <a:p>
            <a:r>
              <a:rPr lang="de-CH" sz="2800" dirty="0" smtClean="0"/>
              <a:t>d</a:t>
            </a:r>
            <a:endParaRPr lang="de-CH" sz="2800" dirty="0"/>
          </a:p>
        </p:txBody>
      </p:sp>
      <p:sp>
        <p:nvSpPr>
          <p:cNvPr id="14" name="TextBox 13"/>
          <p:cNvSpPr txBox="1"/>
          <p:nvPr/>
        </p:nvSpPr>
        <p:spPr>
          <a:xfrm>
            <a:off x="6084168" y="5373216"/>
            <a:ext cx="360040" cy="523220"/>
          </a:xfrm>
          <a:prstGeom prst="rect">
            <a:avLst/>
          </a:prstGeom>
          <a:noFill/>
        </p:spPr>
        <p:txBody>
          <a:bodyPr wrap="square" rtlCol="0">
            <a:spAutoFit/>
          </a:bodyPr>
          <a:lstStyle/>
          <a:p>
            <a:r>
              <a:rPr lang="de-CH" sz="2800" dirty="0" smtClean="0"/>
              <a:t>e</a:t>
            </a:r>
            <a:endParaRPr lang="de-CH" sz="2800" dirty="0"/>
          </a:p>
        </p:txBody>
      </p:sp>
      <p:sp>
        <p:nvSpPr>
          <p:cNvPr id="15" name="TextBox 14"/>
          <p:cNvSpPr txBox="1"/>
          <p:nvPr/>
        </p:nvSpPr>
        <p:spPr>
          <a:xfrm>
            <a:off x="0" y="6237312"/>
            <a:ext cx="9144000" cy="461665"/>
          </a:xfrm>
          <a:prstGeom prst="rect">
            <a:avLst/>
          </a:prstGeom>
          <a:noFill/>
        </p:spPr>
        <p:txBody>
          <a:bodyPr wrap="square" rtlCol="0">
            <a:spAutoFit/>
          </a:bodyPr>
          <a:lstStyle/>
          <a:p>
            <a:r>
              <a:rPr lang="de-CH" sz="2400" dirty="0" smtClean="0"/>
              <a:t>Horizontale Ausrichtung der </a:t>
            </a:r>
            <a:r>
              <a:rPr lang="de-CH" sz="2400" dirty="0" smtClean="0"/>
              <a:t>Magnetfeld</a:t>
            </a:r>
            <a:r>
              <a:rPr lang="de-CH" sz="2400" dirty="0" smtClean="0"/>
              <a:t>achse</a:t>
            </a:r>
            <a:r>
              <a:rPr lang="de-CH" sz="2400" dirty="0" smtClean="0"/>
              <a:t>, von oben nach unten</a:t>
            </a:r>
            <a:endParaRPr lang="de-CH" sz="2400" dirty="0"/>
          </a:p>
        </p:txBody>
      </p:sp>
      <p:cxnSp>
        <p:nvCxnSpPr>
          <p:cNvPr id="17" name="Straight Arrow Connector 16"/>
          <p:cNvCxnSpPr/>
          <p:nvPr/>
        </p:nvCxnSpPr>
        <p:spPr>
          <a:xfrm>
            <a:off x="5220072" y="2492896"/>
            <a:ext cx="0" cy="792088"/>
          </a:xfrm>
          <a:prstGeom prst="straightConnector1">
            <a:avLst/>
          </a:prstGeom>
          <a:ln w="9842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61245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08720"/>
          </a:xfrm>
        </p:spPr>
        <p:txBody>
          <a:bodyPr>
            <a:normAutofit/>
          </a:bodyPr>
          <a:lstStyle/>
          <a:p>
            <a:r>
              <a:rPr lang="de-CH" dirty="0" smtClean="0">
                <a:solidFill>
                  <a:schemeClr val="tx2"/>
                </a:solidFill>
              </a:rPr>
              <a:t>Beispiel Resultate mit Mangan</a:t>
            </a:r>
            <a:endParaRPr lang="en-US" dirty="0">
              <a:solidFill>
                <a:schemeClr val="tx2"/>
              </a:solidFill>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0259" y="791444"/>
            <a:ext cx="7602141" cy="6093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85121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9144000" cy="908720"/>
          </a:xfrm>
        </p:spPr>
        <p:txBody>
          <a:bodyPr>
            <a:normAutofit/>
          </a:bodyPr>
          <a:lstStyle/>
          <a:p>
            <a:r>
              <a:rPr lang="de-CH" dirty="0" smtClean="0">
                <a:solidFill>
                  <a:schemeClr val="accent1">
                    <a:lumMod val="50000"/>
                  </a:schemeClr>
                </a:solidFill>
              </a:rPr>
              <a:t>Superparamagnetismus</a:t>
            </a:r>
            <a:endParaRPr lang="de-CH" dirty="0">
              <a:solidFill>
                <a:schemeClr val="accent1">
                  <a:lumMod val="50000"/>
                </a:schemeClr>
              </a:solidFill>
            </a:endParaRPr>
          </a:p>
        </p:txBody>
      </p:sp>
      <p:pic>
        <p:nvPicPr>
          <p:cNvPr id="1026" name="Picture 2" descr="http://www.physik.tu-freiberg.de/~kortus/kortus-mn12.png"/>
          <p:cNvPicPr>
            <a:picLocks noChangeAspect="1" noChangeArrowheads="1"/>
          </p:cNvPicPr>
          <p:nvPr/>
        </p:nvPicPr>
        <p:blipFill>
          <a:blip r:embed="rId2" cstate="print"/>
          <a:srcRect/>
          <a:stretch>
            <a:fillRect/>
          </a:stretch>
        </p:blipFill>
        <p:spPr bwMode="auto">
          <a:xfrm>
            <a:off x="-36511" y="764704"/>
            <a:ext cx="4320480" cy="4320481"/>
          </a:xfrm>
          <a:prstGeom prst="rect">
            <a:avLst/>
          </a:prstGeom>
          <a:noFill/>
        </p:spPr>
      </p:pic>
      <p:sp>
        <p:nvSpPr>
          <p:cNvPr id="8" name="Textfeld 7"/>
          <p:cNvSpPr txBox="1"/>
          <p:nvPr/>
        </p:nvSpPr>
        <p:spPr>
          <a:xfrm>
            <a:off x="4139952" y="1009536"/>
            <a:ext cx="5004048" cy="3662541"/>
          </a:xfrm>
          <a:prstGeom prst="rect">
            <a:avLst/>
          </a:prstGeom>
          <a:noFill/>
        </p:spPr>
        <p:txBody>
          <a:bodyPr wrap="square" rtlCol="0">
            <a:spAutoFit/>
          </a:bodyPr>
          <a:lstStyle/>
          <a:p>
            <a:pPr marL="268288" indent="-268288">
              <a:spcAft>
                <a:spcPts val="1200"/>
              </a:spcAft>
            </a:pPr>
            <a:r>
              <a:rPr lang="de-CH" sz="2400" b="1" dirty="0" smtClean="0"/>
              <a:t>Einzelmolekülmagnet-Beispiel</a:t>
            </a:r>
          </a:p>
          <a:p>
            <a:pPr marL="268288" indent="-268288">
              <a:spcAft>
                <a:spcPts val="1200"/>
              </a:spcAft>
              <a:buFont typeface="Wingdings" pitchFamily="2" charset="2"/>
              <a:buChar char="§"/>
            </a:pPr>
            <a:r>
              <a:rPr lang="de-CH" sz="2400" dirty="0" smtClean="0"/>
              <a:t>Kern aus [Mn</a:t>
            </a:r>
            <a:r>
              <a:rPr lang="de-CH" sz="2400" baseline="-25000" dirty="0" smtClean="0"/>
              <a:t>12</a:t>
            </a:r>
            <a:r>
              <a:rPr lang="de-CH" sz="2400" dirty="0" smtClean="0"/>
              <a:t>O</a:t>
            </a:r>
            <a:r>
              <a:rPr lang="de-CH" sz="2400" baseline="-25000" dirty="0" smtClean="0"/>
              <a:t>12</a:t>
            </a:r>
            <a:r>
              <a:rPr lang="de-CH" sz="2400" dirty="0" smtClean="0"/>
              <a:t>]</a:t>
            </a:r>
            <a:r>
              <a:rPr lang="de-CH" sz="2400" baseline="30000" dirty="0" smtClean="0"/>
              <a:t>16+</a:t>
            </a:r>
            <a:r>
              <a:rPr lang="de-CH" sz="2400" dirty="0" smtClean="0"/>
              <a:t>, koordiniert mit 16 CH</a:t>
            </a:r>
            <a:r>
              <a:rPr lang="de-CH" sz="2400" baseline="-25000" dirty="0" smtClean="0"/>
              <a:t>3</a:t>
            </a:r>
            <a:r>
              <a:rPr lang="de-CH" sz="2400" dirty="0" smtClean="0"/>
              <a:t>CO</a:t>
            </a:r>
            <a:r>
              <a:rPr lang="de-CH" sz="2400" baseline="30000" dirty="0" smtClean="0"/>
              <a:t>2-</a:t>
            </a:r>
          </a:p>
          <a:p>
            <a:pPr marL="268288" indent="-268288">
              <a:spcAft>
                <a:spcPts val="1200"/>
              </a:spcAft>
              <a:buFont typeface="Wingdings" pitchFamily="2" charset="2"/>
              <a:buChar char="§"/>
            </a:pPr>
            <a:r>
              <a:rPr lang="de-CH" sz="2400" dirty="0" smtClean="0"/>
              <a:t>Die </a:t>
            </a:r>
            <a:r>
              <a:rPr lang="de-CH" sz="2400" dirty="0" err="1" smtClean="0"/>
              <a:t>Mn</a:t>
            </a:r>
            <a:r>
              <a:rPr lang="de-CH" sz="2400" baseline="30000" dirty="0" err="1" smtClean="0"/>
              <a:t>III,IV</a:t>
            </a:r>
            <a:r>
              <a:rPr lang="de-CH" sz="2400" dirty="0" smtClean="0"/>
              <a:t>-Ionen des Kerns werden von O</a:t>
            </a:r>
            <a:r>
              <a:rPr lang="de-CH" sz="2400" baseline="30000" dirty="0" smtClean="0"/>
              <a:t>2-</a:t>
            </a:r>
            <a:r>
              <a:rPr lang="de-CH" sz="2400" dirty="0" smtClean="0"/>
              <a:t>-Ionen zusammengehalten</a:t>
            </a:r>
          </a:p>
          <a:p>
            <a:pPr marL="268288" indent="-268288">
              <a:spcAft>
                <a:spcPts val="1200"/>
              </a:spcAft>
              <a:buFont typeface="Wingdings" pitchFamily="2" charset="2"/>
              <a:buChar char="§"/>
            </a:pPr>
            <a:r>
              <a:rPr lang="de-CH" sz="2400" dirty="0" smtClean="0"/>
              <a:t>Antiferromagnetische Kopplung der magnetischen Momente</a:t>
            </a:r>
          </a:p>
          <a:p>
            <a:pPr marL="268288" indent="-268288">
              <a:spcAft>
                <a:spcPts val="1200"/>
              </a:spcAft>
              <a:buFont typeface="Wingdings" pitchFamily="2" charset="2"/>
              <a:buChar char="§"/>
            </a:pPr>
            <a:endParaRPr lang="de-CH" sz="2400" dirty="0"/>
          </a:p>
        </p:txBody>
      </p:sp>
      <p:graphicFrame>
        <p:nvGraphicFramePr>
          <p:cNvPr id="9" name="Tabelle 8"/>
          <p:cNvGraphicFramePr>
            <a:graphicFrameLocks noGrp="1"/>
          </p:cNvGraphicFramePr>
          <p:nvPr/>
        </p:nvGraphicFramePr>
        <p:xfrm>
          <a:off x="4572000" y="4681944"/>
          <a:ext cx="4032448" cy="1483360"/>
        </p:xfrm>
        <a:graphic>
          <a:graphicData uri="http://schemas.openxmlformats.org/drawingml/2006/table">
            <a:tbl>
              <a:tblPr firstRow="1" bandRow="1">
                <a:tableStyleId>{5C22544A-7EE6-4342-B048-85BDC9FD1C3A}</a:tableStyleId>
              </a:tblPr>
              <a:tblGrid>
                <a:gridCol w="1080120"/>
                <a:gridCol w="504056"/>
                <a:gridCol w="648072"/>
                <a:gridCol w="720080"/>
                <a:gridCol w="1080120"/>
              </a:tblGrid>
              <a:tr h="370840">
                <a:tc>
                  <a:txBody>
                    <a:bodyPr/>
                    <a:lstStyle/>
                    <a:p>
                      <a:endParaRPr lang="de-CH" dirty="0"/>
                    </a:p>
                  </a:txBody>
                  <a:tcPr/>
                </a:tc>
                <a:tc>
                  <a:txBody>
                    <a:bodyPr/>
                    <a:lstStyle/>
                    <a:p>
                      <a:pPr algn="ctr"/>
                      <a:r>
                        <a:rPr lang="de-CH" dirty="0" smtClean="0"/>
                        <a:t>e-</a:t>
                      </a:r>
                      <a:endParaRPr lang="de-CH" dirty="0"/>
                    </a:p>
                  </a:txBody>
                  <a:tcPr/>
                </a:tc>
                <a:tc>
                  <a:txBody>
                    <a:bodyPr/>
                    <a:lstStyle/>
                    <a:p>
                      <a:pPr algn="ctr"/>
                      <a:r>
                        <a:rPr lang="de-CH" dirty="0" smtClean="0"/>
                        <a:t>S</a:t>
                      </a:r>
                      <a:endParaRPr lang="de-CH" dirty="0"/>
                    </a:p>
                  </a:txBody>
                  <a:tcPr/>
                </a:tc>
                <a:tc>
                  <a:txBody>
                    <a:bodyPr/>
                    <a:lstStyle/>
                    <a:p>
                      <a:pPr algn="ctr"/>
                      <a:r>
                        <a:rPr lang="de-CH" dirty="0" err="1" smtClean="0"/>
                        <a:t>Mn</a:t>
                      </a:r>
                      <a:endParaRPr lang="de-CH" dirty="0"/>
                    </a:p>
                  </a:txBody>
                  <a:tcPr/>
                </a:tc>
                <a:tc>
                  <a:txBody>
                    <a:bodyPr/>
                    <a:lstStyle/>
                    <a:p>
                      <a:pPr algn="ctr"/>
                      <a:r>
                        <a:rPr lang="de-CH" dirty="0" smtClean="0">
                          <a:latin typeface="Symbol" pitchFamily="18" charset="2"/>
                        </a:rPr>
                        <a:t>S</a:t>
                      </a:r>
                      <a:r>
                        <a:rPr lang="de-CH" dirty="0" smtClean="0"/>
                        <a:t>S</a:t>
                      </a:r>
                      <a:endParaRPr lang="de-CH" dirty="0"/>
                    </a:p>
                  </a:txBody>
                  <a:tcPr/>
                </a:tc>
              </a:tr>
              <a:tr h="370840">
                <a:tc>
                  <a:txBody>
                    <a:bodyPr/>
                    <a:lstStyle/>
                    <a:p>
                      <a:r>
                        <a:rPr lang="de-CH" dirty="0" err="1" smtClean="0"/>
                        <a:t>Mn</a:t>
                      </a:r>
                      <a:r>
                        <a:rPr lang="de-CH" baseline="30000" dirty="0" err="1" smtClean="0"/>
                        <a:t>IV</a:t>
                      </a:r>
                      <a:endParaRPr lang="de-CH" baseline="30000" dirty="0"/>
                    </a:p>
                  </a:txBody>
                  <a:tcPr/>
                </a:tc>
                <a:tc>
                  <a:txBody>
                    <a:bodyPr/>
                    <a:lstStyle/>
                    <a:p>
                      <a:pPr algn="ctr"/>
                      <a:r>
                        <a:rPr lang="de-CH" dirty="0" smtClean="0"/>
                        <a:t>3</a:t>
                      </a:r>
                      <a:endParaRPr lang="de-CH" dirty="0"/>
                    </a:p>
                  </a:txBody>
                  <a:tcPr/>
                </a:tc>
                <a:tc>
                  <a:txBody>
                    <a:bodyPr/>
                    <a:lstStyle/>
                    <a:p>
                      <a:pPr algn="ctr"/>
                      <a:r>
                        <a:rPr lang="de-CH" dirty="0" smtClean="0"/>
                        <a:t>3/2</a:t>
                      </a:r>
                    </a:p>
                  </a:txBody>
                  <a:tcPr/>
                </a:tc>
                <a:tc>
                  <a:txBody>
                    <a:bodyPr/>
                    <a:lstStyle/>
                    <a:p>
                      <a:pPr algn="ctr"/>
                      <a:r>
                        <a:rPr lang="de-CH" dirty="0" smtClean="0"/>
                        <a:t>4</a:t>
                      </a:r>
                      <a:endParaRPr lang="de-CH" dirty="0"/>
                    </a:p>
                  </a:txBody>
                  <a:tcPr/>
                </a:tc>
                <a:tc>
                  <a:txBody>
                    <a:bodyPr/>
                    <a:lstStyle/>
                    <a:p>
                      <a:pPr algn="ctr"/>
                      <a:r>
                        <a:rPr lang="de-CH" dirty="0" smtClean="0"/>
                        <a:t>6</a:t>
                      </a:r>
                      <a:endParaRPr lang="de-CH" dirty="0"/>
                    </a:p>
                  </a:txBody>
                  <a:tcPr/>
                </a:tc>
              </a:tr>
              <a:tr h="370840">
                <a:tc>
                  <a:txBody>
                    <a:bodyPr/>
                    <a:lstStyle/>
                    <a:p>
                      <a:r>
                        <a:rPr lang="de-CH" dirty="0" err="1" smtClean="0"/>
                        <a:t>Mn</a:t>
                      </a:r>
                      <a:r>
                        <a:rPr lang="de-CH" baseline="30000" dirty="0" err="1" smtClean="0"/>
                        <a:t>III</a:t>
                      </a:r>
                      <a:endParaRPr lang="de-CH" baseline="30000" dirty="0"/>
                    </a:p>
                  </a:txBody>
                  <a:tcPr/>
                </a:tc>
                <a:tc>
                  <a:txBody>
                    <a:bodyPr/>
                    <a:lstStyle/>
                    <a:p>
                      <a:pPr algn="ctr"/>
                      <a:r>
                        <a:rPr lang="de-CH" dirty="0" smtClean="0"/>
                        <a:t>4</a:t>
                      </a:r>
                      <a:endParaRPr lang="de-CH" dirty="0"/>
                    </a:p>
                  </a:txBody>
                  <a:tcPr/>
                </a:tc>
                <a:tc>
                  <a:txBody>
                    <a:bodyPr/>
                    <a:lstStyle/>
                    <a:p>
                      <a:pPr algn="ctr"/>
                      <a:r>
                        <a:rPr lang="de-CH" dirty="0" smtClean="0"/>
                        <a:t>4/2</a:t>
                      </a:r>
                      <a:endParaRPr lang="de-CH" dirty="0"/>
                    </a:p>
                  </a:txBody>
                  <a:tcPr/>
                </a:tc>
                <a:tc>
                  <a:txBody>
                    <a:bodyPr/>
                    <a:lstStyle/>
                    <a:p>
                      <a:pPr algn="ctr"/>
                      <a:r>
                        <a:rPr lang="de-CH" dirty="0" smtClean="0"/>
                        <a:t>8</a:t>
                      </a:r>
                      <a:endParaRPr lang="de-CH" dirty="0"/>
                    </a:p>
                  </a:txBody>
                  <a:tcPr/>
                </a:tc>
                <a:tc>
                  <a:txBody>
                    <a:bodyPr/>
                    <a:lstStyle/>
                    <a:p>
                      <a:pPr algn="ctr"/>
                      <a:r>
                        <a:rPr lang="de-CH" dirty="0" smtClean="0"/>
                        <a:t>16</a:t>
                      </a:r>
                      <a:endParaRPr lang="de-CH" dirty="0"/>
                    </a:p>
                  </a:txBody>
                  <a:tcPr/>
                </a:tc>
              </a:tr>
              <a:tr h="370840">
                <a:tc>
                  <a:txBody>
                    <a:bodyPr/>
                    <a:lstStyle/>
                    <a:p>
                      <a:r>
                        <a:rPr lang="de-CH" dirty="0" smtClean="0"/>
                        <a:t>Molekül</a:t>
                      </a:r>
                      <a:endParaRPr lang="de-CH" dirty="0"/>
                    </a:p>
                  </a:txBody>
                  <a:tcPr/>
                </a:tc>
                <a:tc>
                  <a:txBody>
                    <a:bodyPr/>
                    <a:lstStyle/>
                    <a:p>
                      <a:pPr algn="ctr"/>
                      <a:endParaRPr lang="de-CH" dirty="0"/>
                    </a:p>
                  </a:txBody>
                  <a:tcPr/>
                </a:tc>
                <a:tc>
                  <a:txBody>
                    <a:bodyPr/>
                    <a:lstStyle/>
                    <a:p>
                      <a:pPr algn="ctr"/>
                      <a:endParaRPr lang="de-CH" dirty="0"/>
                    </a:p>
                  </a:txBody>
                  <a:tcPr/>
                </a:tc>
                <a:tc>
                  <a:txBody>
                    <a:bodyPr/>
                    <a:lstStyle/>
                    <a:p>
                      <a:pPr algn="ctr"/>
                      <a:endParaRPr lang="de-CH" dirty="0"/>
                    </a:p>
                  </a:txBody>
                  <a:tcPr/>
                </a:tc>
                <a:tc>
                  <a:txBody>
                    <a:bodyPr/>
                    <a:lstStyle/>
                    <a:p>
                      <a:pPr algn="ctr"/>
                      <a:r>
                        <a:rPr lang="de-CH" dirty="0" smtClean="0"/>
                        <a:t>10</a:t>
                      </a:r>
                      <a:endParaRPr lang="de-CH" dirty="0"/>
                    </a:p>
                  </a:txBody>
                  <a:tcPr/>
                </a:tc>
              </a:tr>
            </a:tbl>
          </a:graphicData>
        </a:graphic>
      </p:graphicFrame>
      <p:sp>
        <p:nvSpPr>
          <p:cNvPr id="5" name="Ellipse 4"/>
          <p:cNvSpPr/>
          <p:nvPr/>
        </p:nvSpPr>
        <p:spPr>
          <a:xfrm>
            <a:off x="5292080" y="5085116"/>
            <a:ext cx="288032" cy="288032"/>
          </a:xfrm>
          <a:prstGeom prst="ellipse">
            <a:avLst/>
          </a:prstGeom>
          <a:gradFill flip="none" rotWithShape="1">
            <a:gsLst>
              <a:gs pos="0">
                <a:srgbClr val="00CC00">
                  <a:shade val="30000"/>
                  <a:satMod val="115000"/>
                </a:srgbClr>
              </a:gs>
              <a:gs pos="50000">
                <a:srgbClr val="00CC00">
                  <a:shade val="67500"/>
                  <a:satMod val="115000"/>
                </a:srgbClr>
              </a:gs>
              <a:gs pos="100000">
                <a:srgbClr val="00CC00">
                  <a:shade val="100000"/>
                  <a:satMod val="115000"/>
                </a:srgb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6" name="Ellipse 5"/>
          <p:cNvSpPr/>
          <p:nvPr/>
        </p:nvSpPr>
        <p:spPr>
          <a:xfrm>
            <a:off x="5292080" y="5474032"/>
            <a:ext cx="288032" cy="288032"/>
          </a:xfrm>
          <a:prstGeom prst="ellipse">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nvGrpSpPr>
          <p:cNvPr id="26" name="Gruppieren 25"/>
          <p:cNvGrpSpPr/>
          <p:nvPr/>
        </p:nvGrpSpPr>
        <p:grpSpPr>
          <a:xfrm>
            <a:off x="1091408" y="1497073"/>
            <a:ext cx="2112440" cy="2750331"/>
            <a:chOff x="1091408" y="1497073"/>
            <a:chExt cx="2112440" cy="2750331"/>
          </a:xfrm>
        </p:grpSpPr>
        <p:cxnSp>
          <p:nvCxnSpPr>
            <p:cNvPr id="12" name="Gerade Verbindung mit Pfeil 11"/>
            <p:cNvCxnSpPr/>
            <p:nvPr/>
          </p:nvCxnSpPr>
          <p:spPr>
            <a:xfrm>
              <a:off x="2483768" y="2636912"/>
              <a:ext cx="0" cy="504056"/>
            </a:xfrm>
            <a:prstGeom prst="straightConnector1">
              <a:avLst/>
            </a:prstGeom>
            <a:ln w="57150">
              <a:solidFill>
                <a:srgbClr val="0000FF"/>
              </a:solidFill>
              <a:headEnd type="none" w="med" len="med"/>
              <a:tailEnd type="triangle" w="med" len="med"/>
            </a:ln>
          </p:spPr>
          <p:style>
            <a:lnRef idx="3">
              <a:schemeClr val="accent5"/>
            </a:lnRef>
            <a:fillRef idx="0">
              <a:schemeClr val="accent5"/>
            </a:fillRef>
            <a:effectRef idx="2">
              <a:schemeClr val="accent5"/>
            </a:effectRef>
            <a:fontRef idx="minor">
              <a:schemeClr val="tx1"/>
            </a:fontRef>
          </p:style>
        </p:cxnSp>
        <p:cxnSp>
          <p:nvCxnSpPr>
            <p:cNvPr id="14" name="Gerade Verbindung mit Pfeil 13"/>
            <p:cNvCxnSpPr/>
            <p:nvPr/>
          </p:nvCxnSpPr>
          <p:spPr>
            <a:xfrm>
              <a:off x="1763688" y="2789312"/>
              <a:ext cx="0" cy="504056"/>
            </a:xfrm>
            <a:prstGeom prst="straightConnector1">
              <a:avLst/>
            </a:prstGeom>
            <a:ln w="57150">
              <a:solidFill>
                <a:srgbClr val="0000FF"/>
              </a:solidFill>
              <a:headEnd type="none" w="med" len="med"/>
              <a:tailEnd type="triangle" w="med" len="med"/>
            </a:ln>
          </p:spPr>
          <p:style>
            <a:lnRef idx="3">
              <a:schemeClr val="accent5"/>
            </a:lnRef>
            <a:fillRef idx="0">
              <a:schemeClr val="accent5"/>
            </a:fillRef>
            <a:effectRef idx="2">
              <a:schemeClr val="accent5"/>
            </a:effectRef>
            <a:fontRef idx="minor">
              <a:schemeClr val="tx1"/>
            </a:fontRef>
          </p:style>
        </p:cxnSp>
        <p:cxnSp>
          <p:nvCxnSpPr>
            <p:cNvPr id="15" name="Gerade Verbindung mit Pfeil 14"/>
            <p:cNvCxnSpPr/>
            <p:nvPr/>
          </p:nvCxnSpPr>
          <p:spPr>
            <a:xfrm>
              <a:off x="2195736" y="3068960"/>
              <a:ext cx="0" cy="504056"/>
            </a:xfrm>
            <a:prstGeom prst="straightConnector1">
              <a:avLst/>
            </a:prstGeom>
            <a:ln w="57150">
              <a:solidFill>
                <a:srgbClr val="0000FF"/>
              </a:solidFill>
              <a:headEnd type="none" w="med" len="med"/>
              <a:tailEnd type="triangle" w="med" len="med"/>
            </a:ln>
          </p:spPr>
          <p:style>
            <a:lnRef idx="3">
              <a:schemeClr val="accent5"/>
            </a:lnRef>
            <a:fillRef idx="0">
              <a:schemeClr val="accent5"/>
            </a:fillRef>
            <a:effectRef idx="2">
              <a:schemeClr val="accent5"/>
            </a:effectRef>
            <a:fontRef idx="minor">
              <a:schemeClr val="tx1"/>
            </a:fontRef>
          </p:style>
        </p:cxnSp>
        <p:cxnSp>
          <p:nvCxnSpPr>
            <p:cNvPr id="16" name="Gerade Verbindung mit Pfeil 15"/>
            <p:cNvCxnSpPr/>
            <p:nvPr/>
          </p:nvCxnSpPr>
          <p:spPr>
            <a:xfrm>
              <a:off x="2051720" y="2348880"/>
              <a:ext cx="0" cy="504056"/>
            </a:xfrm>
            <a:prstGeom prst="straightConnector1">
              <a:avLst/>
            </a:prstGeom>
            <a:ln w="57150">
              <a:solidFill>
                <a:srgbClr val="0000FF"/>
              </a:solidFill>
              <a:headEnd type="none" w="med" len="med"/>
              <a:tailEnd type="triangle" w="med" len="med"/>
            </a:ln>
          </p:spPr>
          <p:style>
            <a:lnRef idx="3">
              <a:schemeClr val="accent5"/>
            </a:lnRef>
            <a:fillRef idx="0">
              <a:schemeClr val="accent5"/>
            </a:fillRef>
            <a:effectRef idx="2">
              <a:schemeClr val="accent5"/>
            </a:effectRef>
            <a:fontRef idx="minor">
              <a:schemeClr val="tx1"/>
            </a:fontRef>
          </p:style>
        </p:cxnSp>
        <p:cxnSp>
          <p:nvCxnSpPr>
            <p:cNvPr id="17" name="Gerade Verbindung mit Pfeil 16"/>
            <p:cNvCxnSpPr/>
            <p:nvPr/>
          </p:nvCxnSpPr>
          <p:spPr>
            <a:xfrm>
              <a:off x="2666285" y="1729683"/>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19" name="Gerade Verbindung mit Pfeil 18"/>
            <p:cNvCxnSpPr/>
            <p:nvPr/>
          </p:nvCxnSpPr>
          <p:spPr>
            <a:xfrm>
              <a:off x="3203848" y="2276872"/>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20" name="Gerade Verbindung mit Pfeil 19"/>
            <p:cNvCxnSpPr/>
            <p:nvPr/>
          </p:nvCxnSpPr>
          <p:spPr>
            <a:xfrm>
              <a:off x="3045336" y="3079931"/>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21" name="Gerade Verbindung mit Pfeil 20"/>
            <p:cNvCxnSpPr/>
            <p:nvPr/>
          </p:nvCxnSpPr>
          <p:spPr>
            <a:xfrm>
              <a:off x="2352317" y="3599332"/>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22" name="Gerade Verbindung mit Pfeil 21"/>
            <p:cNvCxnSpPr/>
            <p:nvPr/>
          </p:nvCxnSpPr>
          <p:spPr>
            <a:xfrm>
              <a:off x="1904285" y="1497073"/>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23" name="Gerade Verbindung mit Pfeil 22"/>
            <p:cNvCxnSpPr/>
            <p:nvPr/>
          </p:nvCxnSpPr>
          <p:spPr>
            <a:xfrm>
              <a:off x="1255037" y="2001902"/>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24" name="Gerade Verbindung mit Pfeil 23"/>
            <p:cNvCxnSpPr/>
            <p:nvPr/>
          </p:nvCxnSpPr>
          <p:spPr>
            <a:xfrm>
              <a:off x="1091408" y="2748041"/>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cxnSp>
          <p:nvCxnSpPr>
            <p:cNvPr id="25" name="Gerade Verbindung mit Pfeil 24"/>
            <p:cNvCxnSpPr/>
            <p:nvPr/>
          </p:nvCxnSpPr>
          <p:spPr>
            <a:xfrm>
              <a:off x="1591921" y="3421809"/>
              <a:ext cx="0" cy="648072"/>
            </a:xfrm>
            <a:prstGeom prst="straightConnector1">
              <a:avLst/>
            </a:prstGeom>
            <a:ln w="114300">
              <a:solidFill>
                <a:srgbClr val="0000FF"/>
              </a:solidFill>
              <a:headEnd type="triangle" w="med" len="med"/>
              <a:tailEnd type="none" w="med" len="med"/>
            </a:ln>
          </p:spPr>
          <p:style>
            <a:lnRef idx="3">
              <a:schemeClr val="accent5"/>
            </a:lnRef>
            <a:fillRef idx="0">
              <a:schemeClr val="accent5"/>
            </a:fillRef>
            <a:effectRef idx="2">
              <a:schemeClr val="accent5"/>
            </a:effectRef>
            <a:fontRef idx="minor">
              <a:schemeClr val="tx1"/>
            </a:fontRef>
          </p:style>
        </p:cxnSp>
      </p:grpSp>
      <p:sp>
        <p:nvSpPr>
          <p:cNvPr id="27" name="Rechteck 26"/>
          <p:cNvSpPr/>
          <p:nvPr/>
        </p:nvSpPr>
        <p:spPr>
          <a:xfrm>
            <a:off x="0" y="6488668"/>
            <a:ext cx="9144000" cy="338554"/>
          </a:xfrm>
          <a:prstGeom prst="rect">
            <a:avLst/>
          </a:prstGeom>
        </p:spPr>
        <p:txBody>
          <a:bodyPr wrap="square">
            <a:spAutoFit/>
          </a:bodyPr>
          <a:lstStyle/>
          <a:p>
            <a:r>
              <a:rPr lang="de-CH" sz="1600" i="1" dirty="0" smtClean="0"/>
              <a:t>http://www.pi1.uni-stuttgart.de/research/Magnetismus/SingleMolMagn_d.php</a:t>
            </a:r>
            <a:endParaRPr lang="de-CH" sz="16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fontScale="90000"/>
          </a:bodyPr>
          <a:lstStyle/>
          <a:p>
            <a:r>
              <a:rPr lang="de-CH" dirty="0" smtClean="0">
                <a:solidFill>
                  <a:schemeClr val="accent1">
                    <a:lumMod val="50000"/>
                  </a:schemeClr>
                </a:solidFill>
              </a:rPr>
              <a:t>Klinische Anwendung (MRI) paramagnetischer  Kontrastmittel</a:t>
            </a:r>
            <a:endParaRPr lang="de-CH" dirty="0">
              <a:solidFill>
                <a:schemeClr val="accent1">
                  <a:lumMod val="50000"/>
                </a:schemeClr>
              </a:solidFill>
            </a:endParaRPr>
          </a:p>
        </p:txBody>
      </p:sp>
      <p:pic>
        <p:nvPicPr>
          <p:cNvPr id="2050" name="Picture 2" descr="File:Bluthirnschranke nach Infarkt nativ und KM.png">
            <a:hlinkClick r:id="rId3"/>
          </p:cNvPr>
          <p:cNvPicPr>
            <a:picLocks noChangeAspect="1" noChangeArrowheads="1"/>
          </p:cNvPicPr>
          <p:nvPr/>
        </p:nvPicPr>
        <p:blipFill>
          <a:blip r:embed="rId4" cstate="print"/>
          <a:srcRect/>
          <a:stretch>
            <a:fillRect/>
          </a:stretch>
        </p:blipFill>
        <p:spPr bwMode="auto">
          <a:xfrm>
            <a:off x="827584" y="1484784"/>
            <a:ext cx="7564474" cy="468052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normAutofit/>
          </a:bodyPr>
          <a:lstStyle/>
          <a:p>
            <a:r>
              <a:rPr lang="de-CH" dirty="0" smtClean="0"/>
              <a:t>Paramagnetische Momente</a:t>
            </a:r>
            <a:endParaRPr lang="en-US" dirty="0"/>
          </a:p>
        </p:txBody>
      </p:sp>
      <p:sp>
        <p:nvSpPr>
          <p:cNvPr id="3" name="TextBox 2"/>
          <p:cNvSpPr txBox="1"/>
          <p:nvPr/>
        </p:nvSpPr>
        <p:spPr>
          <a:xfrm>
            <a:off x="539552" y="1700808"/>
            <a:ext cx="8064896" cy="6463308"/>
          </a:xfrm>
          <a:prstGeom prst="rect">
            <a:avLst/>
          </a:prstGeom>
          <a:noFill/>
        </p:spPr>
        <p:txBody>
          <a:bodyPr wrap="square" rtlCol="0">
            <a:spAutoFit/>
          </a:bodyPr>
          <a:lstStyle/>
          <a:p>
            <a:r>
              <a:rPr lang="de-CH" dirty="0"/>
              <a:t>Tabelle 2.1. Magnetische Momente der 3d Ubergangsmetalle</a:t>
            </a:r>
          </a:p>
          <a:p>
            <a:r>
              <a:rPr lang="en-US" dirty="0" err="1"/>
              <a:t>Anzahl</a:t>
            </a:r>
            <a:r>
              <a:rPr lang="en-US" dirty="0"/>
              <a:t> der  s:o: </a:t>
            </a:r>
            <a:r>
              <a:rPr lang="en-US" dirty="0" err="1"/>
              <a:t>obs</a:t>
            </a:r>
            <a:r>
              <a:rPr lang="en-US" dirty="0"/>
              <a:t>:</a:t>
            </a:r>
          </a:p>
          <a:p>
            <a:r>
              <a:rPr lang="en-US" dirty="0"/>
              <a:t>d- </a:t>
            </a:r>
            <a:r>
              <a:rPr lang="en-US" dirty="0" err="1"/>
              <a:t>Elektronen</a:t>
            </a:r>
            <a:r>
              <a:rPr lang="en-US" dirty="0"/>
              <a:t> L S </a:t>
            </a:r>
            <a:r>
              <a:rPr lang="en-US" dirty="0" err="1"/>
              <a:t>Termsymbol</a:t>
            </a:r>
            <a:r>
              <a:rPr lang="en-US" dirty="0"/>
              <a:t> B </a:t>
            </a:r>
            <a:r>
              <a:rPr lang="en-US" dirty="0" err="1"/>
              <a:t>B</a:t>
            </a:r>
            <a:r>
              <a:rPr lang="en-US" dirty="0"/>
              <a:t> </a:t>
            </a:r>
            <a:r>
              <a:rPr lang="en-US" dirty="0" err="1"/>
              <a:t>B</a:t>
            </a:r>
            <a:endParaRPr lang="en-US" dirty="0"/>
          </a:p>
          <a:p>
            <a:r>
              <a:rPr lang="en-US" dirty="0"/>
              <a:t>1 2 1</a:t>
            </a:r>
          </a:p>
          <a:p>
            <a:r>
              <a:rPr lang="en-US" dirty="0"/>
              <a:t>2</a:t>
            </a:r>
          </a:p>
          <a:p>
            <a:r>
              <a:rPr lang="en-US" dirty="0"/>
              <a:t>2D 3.00 1.73 1.7 { 1.8</a:t>
            </a:r>
          </a:p>
          <a:p>
            <a:r>
              <a:rPr lang="en-US" dirty="0"/>
              <a:t>2 3 1 3F 4.47 2.83 2.8 { 2.9</a:t>
            </a:r>
          </a:p>
          <a:p>
            <a:r>
              <a:rPr lang="en-US" dirty="0"/>
              <a:t>3 3 3</a:t>
            </a:r>
          </a:p>
          <a:p>
            <a:r>
              <a:rPr lang="en-US" dirty="0"/>
              <a:t>2</a:t>
            </a:r>
          </a:p>
          <a:p>
            <a:r>
              <a:rPr lang="en-US" dirty="0"/>
              <a:t>4F 5.20 3.87 3.7 { 3.9</a:t>
            </a:r>
          </a:p>
          <a:p>
            <a:r>
              <a:rPr lang="en-US" dirty="0"/>
              <a:t>4 2 2 5D 5.48 4.90 4.8 { 5.0</a:t>
            </a:r>
          </a:p>
          <a:p>
            <a:r>
              <a:rPr lang="en-US" dirty="0"/>
              <a:t>5 0 5</a:t>
            </a:r>
          </a:p>
          <a:p>
            <a:r>
              <a:rPr lang="en-US" dirty="0"/>
              <a:t>2</a:t>
            </a:r>
          </a:p>
          <a:p>
            <a:r>
              <a:rPr lang="en-US" dirty="0"/>
              <a:t>6S 5.92 5.92 5.8 { 6.0</a:t>
            </a:r>
          </a:p>
          <a:p>
            <a:r>
              <a:rPr lang="en-US" dirty="0"/>
              <a:t>6 2 2 5D 5.48 4.90 5.1 { 5.7</a:t>
            </a:r>
          </a:p>
          <a:p>
            <a:r>
              <a:rPr lang="en-US" dirty="0"/>
              <a:t>7 3 3</a:t>
            </a:r>
          </a:p>
          <a:p>
            <a:r>
              <a:rPr lang="en-US" dirty="0"/>
              <a:t>2</a:t>
            </a:r>
          </a:p>
          <a:p>
            <a:r>
              <a:rPr lang="en-US" dirty="0"/>
              <a:t>4F 5.20 3.87 4.3 { 5.2</a:t>
            </a:r>
          </a:p>
          <a:p>
            <a:r>
              <a:rPr lang="en-US" dirty="0"/>
              <a:t>8 3 1 3F 4.47 2.83 2.9 { 3.9</a:t>
            </a:r>
          </a:p>
          <a:p>
            <a:r>
              <a:rPr lang="en-US" dirty="0"/>
              <a:t>9 2 1</a:t>
            </a:r>
          </a:p>
          <a:p>
            <a:r>
              <a:rPr lang="en-US" dirty="0"/>
              <a:t>2</a:t>
            </a:r>
          </a:p>
          <a:p>
            <a:r>
              <a:rPr lang="en-US" dirty="0"/>
              <a:t>2D 3.00 1.73 1.7 { 2.2</a:t>
            </a:r>
          </a:p>
          <a:p>
            <a:r>
              <a:rPr lang="en-US" dirty="0"/>
              <a:t>10 0 0 1S 0.00 0.00 0</a:t>
            </a:r>
            <a:endParaRPr lang="de-CH" dirty="0" smtClean="0"/>
          </a:p>
        </p:txBody>
      </p:sp>
    </p:spTree>
    <p:extLst>
      <p:ext uri="{BB962C8B-B14F-4D97-AF65-F5344CB8AC3E}">
        <p14:creationId xmlns:p14="http://schemas.microsoft.com/office/powerpoint/2010/main" val="4288862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Diamagnetismus</a:t>
            </a:r>
            <a:endParaRPr lang="en-US" dirty="0"/>
          </a:p>
        </p:txBody>
      </p:sp>
    </p:spTree>
    <p:extLst>
      <p:ext uri="{BB962C8B-B14F-4D97-AF65-F5344CB8AC3E}">
        <p14:creationId xmlns:p14="http://schemas.microsoft.com/office/powerpoint/2010/main" val="4251202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upload.wikimedia.org/wikipedia/commons/7/7d/RechteH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9488" y="332656"/>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p:cNvSpPr>
            <a:spLocks noGrp="1"/>
          </p:cNvSpPr>
          <p:nvPr>
            <p:ph idx="1"/>
          </p:nvPr>
        </p:nvSpPr>
        <p:spPr>
          <a:xfrm>
            <a:off x="457199" y="1268760"/>
            <a:ext cx="7069275" cy="5472608"/>
          </a:xfrm>
        </p:spPr>
        <p:txBody>
          <a:bodyPr>
            <a:normAutofit fontScale="92500" lnSpcReduction="10000"/>
          </a:bodyPr>
          <a:lstStyle/>
          <a:p>
            <a:pPr marL="514350" indent="-514350">
              <a:buFont typeface="+mj-lt"/>
              <a:buAutoNum type="arabicPeriod"/>
            </a:pPr>
            <a:r>
              <a:rPr lang="de-CH" sz="2800" dirty="0" smtClean="0"/>
              <a:t>Linear bewegte Ladung erzeugt zirkuläres Magnetfeld (Lorentz-Kraft)</a:t>
            </a:r>
          </a:p>
          <a:p>
            <a:pPr marL="514350" indent="-514350">
              <a:buFont typeface="+mj-lt"/>
              <a:buAutoNum type="arabicPeriod"/>
            </a:pPr>
            <a:r>
              <a:rPr lang="de-CH" sz="2800" dirty="0" smtClean="0"/>
              <a:t>Zirkulär bewegte Ladung erzeugt gerichtetes Magnetfeld, zB.</a:t>
            </a:r>
            <a:r>
              <a:rPr lang="de-CH" sz="2800" dirty="0" smtClean="0">
                <a:sym typeface="Wingdings" pitchFamily="2" charset="2"/>
              </a:rPr>
              <a:t> Elektromagnet</a:t>
            </a:r>
          </a:p>
          <a:p>
            <a:pPr marL="514350" indent="-514350">
              <a:buFont typeface="+mj-lt"/>
              <a:buAutoNum type="arabicPeriod"/>
            </a:pPr>
            <a:endParaRPr lang="de-CH" sz="2800" dirty="0">
              <a:sym typeface="Wingdings" pitchFamily="2" charset="2"/>
            </a:endParaRPr>
          </a:p>
          <a:p>
            <a:pPr marL="514350" indent="-514350">
              <a:buFont typeface="+mj-lt"/>
              <a:buAutoNum type="arabicPeriod"/>
            </a:pPr>
            <a:endParaRPr lang="de-CH" sz="2800" dirty="0" smtClean="0">
              <a:sym typeface="Wingdings" pitchFamily="2" charset="2"/>
            </a:endParaRPr>
          </a:p>
          <a:p>
            <a:pPr marL="514350" indent="-514350">
              <a:buFont typeface="+mj-lt"/>
              <a:buAutoNum type="arabicPeriod"/>
            </a:pPr>
            <a:endParaRPr lang="de-CH" sz="2800" dirty="0" smtClean="0">
              <a:sym typeface="Wingdings" pitchFamily="2" charset="2"/>
            </a:endParaRPr>
          </a:p>
          <a:p>
            <a:pPr marL="514350" indent="-514350">
              <a:buFont typeface="+mj-lt"/>
              <a:buAutoNum type="arabicPeriod"/>
            </a:pPr>
            <a:r>
              <a:rPr lang="de-CH" sz="2800" dirty="0">
                <a:sym typeface="Wingdings" pitchFamily="2" charset="2"/>
              </a:rPr>
              <a:t>K</a:t>
            </a:r>
            <a:r>
              <a:rPr lang="de-CH" sz="2800" dirty="0" smtClean="0">
                <a:sym typeface="Wingdings" pitchFamily="2" charset="2"/>
              </a:rPr>
              <a:t>reiselnde Objekte,</a:t>
            </a:r>
            <a:r>
              <a:rPr lang="de-CH" sz="2800" dirty="0">
                <a:sym typeface="Wingdings" pitchFamily="2" charset="2"/>
              </a:rPr>
              <a:t> </a:t>
            </a:r>
            <a:r>
              <a:rPr lang="de-CH" sz="2800" dirty="0" smtClean="0">
                <a:sym typeface="Wingdings" pitchFamily="2" charset="2"/>
              </a:rPr>
              <a:t>wenn einem Kraftfeld ausgesetzt, beginnen zu präzessieren</a:t>
            </a:r>
          </a:p>
          <a:p>
            <a:pPr marL="514350" indent="-514350">
              <a:buFont typeface="+mj-lt"/>
              <a:buAutoNum type="arabicPeriod"/>
            </a:pPr>
            <a:r>
              <a:rPr lang="de-CH" sz="2800" dirty="0" smtClean="0">
                <a:sym typeface="Wingdings" pitchFamily="2" charset="2"/>
              </a:rPr>
              <a:t>Elektron in einem Magnetfeld präzessiert und verhält sich daher in einem Magnetfeld wie eine kreisförmig bewegte Ladung -&gt; induziertes magnetisches Moment des Elektrons</a:t>
            </a:r>
            <a:endParaRPr lang="en-US" sz="2800" dirty="0"/>
          </a:p>
        </p:txBody>
      </p:sp>
      <p:grpSp>
        <p:nvGrpSpPr>
          <p:cNvPr id="14" name="Group 13"/>
          <p:cNvGrpSpPr/>
          <p:nvPr/>
        </p:nvGrpSpPr>
        <p:grpSpPr>
          <a:xfrm>
            <a:off x="5883537" y="2492896"/>
            <a:ext cx="2864927" cy="1678608"/>
            <a:chOff x="2123728" y="3448190"/>
            <a:chExt cx="4032448" cy="2362678"/>
          </a:xfrm>
        </p:grpSpPr>
        <p:sp>
          <p:nvSpPr>
            <p:cNvPr id="32" name="Arc 31"/>
            <p:cNvSpPr/>
            <p:nvPr/>
          </p:nvSpPr>
          <p:spPr>
            <a:xfrm>
              <a:off x="2123728" y="4005064"/>
              <a:ext cx="938862" cy="1235345"/>
            </a:xfrm>
            <a:prstGeom prst="arc">
              <a:avLst>
                <a:gd name="adj1" fmla="val 406099"/>
                <a:gd name="adj2" fmla="val 17787823"/>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Arc 36"/>
            <p:cNvSpPr/>
            <p:nvPr/>
          </p:nvSpPr>
          <p:spPr>
            <a:xfrm flipH="1">
              <a:off x="5217314" y="4077072"/>
              <a:ext cx="938862" cy="1235345"/>
            </a:xfrm>
            <a:prstGeom prst="arc">
              <a:avLst>
                <a:gd name="adj1" fmla="val 406099"/>
                <a:gd name="adj2" fmla="val 17743982"/>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Arc 24"/>
            <p:cNvSpPr/>
            <p:nvPr/>
          </p:nvSpPr>
          <p:spPr>
            <a:xfrm flipH="1">
              <a:off x="4860032" y="3585883"/>
              <a:ext cx="711696" cy="1235345"/>
            </a:xfrm>
            <a:prstGeom prst="arc">
              <a:avLst>
                <a:gd name="adj1" fmla="val 406099"/>
                <a:gd name="adj2" fmla="val 1700709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Arc 25"/>
            <p:cNvSpPr/>
            <p:nvPr/>
          </p:nvSpPr>
          <p:spPr>
            <a:xfrm>
              <a:off x="2731423" y="3537012"/>
              <a:ext cx="711696" cy="1235345"/>
            </a:xfrm>
            <a:prstGeom prst="arc">
              <a:avLst>
                <a:gd name="adj1" fmla="val 406099"/>
                <a:gd name="adj2" fmla="val 1700709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Arc 26"/>
            <p:cNvSpPr/>
            <p:nvPr/>
          </p:nvSpPr>
          <p:spPr>
            <a:xfrm>
              <a:off x="3563888" y="3448190"/>
              <a:ext cx="448480" cy="1235345"/>
            </a:xfrm>
            <a:prstGeom prst="arc">
              <a:avLst>
                <a:gd name="adj1" fmla="val 1332403"/>
                <a:gd name="adj2" fmla="val 1700709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Arc 27"/>
            <p:cNvSpPr/>
            <p:nvPr/>
          </p:nvSpPr>
          <p:spPr>
            <a:xfrm flipH="1">
              <a:off x="4211960" y="3489799"/>
              <a:ext cx="448480" cy="1235345"/>
            </a:xfrm>
            <a:prstGeom prst="arc">
              <a:avLst>
                <a:gd name="adj1" fmla="val 1332403"/>
                <a:gd name="adj2" fmla="val 1700709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p:cNvSpPr/>
            <p:nvPr/>
          </p:nvSpPr>
          <p:spPr>
            <a:xfrm>
              <a:off x="2483768" y="4065863"/>
              <a:ext cx="3384376" cy="1235345"/>
            </a:xfrm>
            <a:prstGeom prst="arc">
              <a:avLst>
                <a:gd name="adj1" fmla="val 6480868"/>
                <a:gd name="adj2" fmla="val 5405901"/>
              </a:avLst>
            </a:prstGeom>
            <a:ln w="76200">
              <a:solidFill>
                <a:srgbClr val="008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Arc 28"/>
            <p:cNvSpPr/>
            <p:nvPr/>
          </p:nvSpPr>
          <p:spPr>
            <a:xfrm>
              <a:off x="2654332" y="4575522"/>
              <a:ext cx="711696" cy="1235345"/>
            </a:xfrm>
            <a:prstGeom prst="arc">
              <a:avLst>
                <a:gd name="adj1" fmla="val 406099"/>
                <a:gd name="adj2" fmla="val 1700709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Arc 29"/>
            <p:cNvSpPr/>
            <p:nvPr/>
          </p:nvSpPr>
          <p:spPr>
            <a:xfrm flipH="1">
              <a:off x="4988655" y="4575523"/>
              <a:ext cx="711696" cy="1235345"/>
            </a:xfrm>
            <a:prstGeom prst="arc">
              <a:avLst>
                <a:gd name="adj1" fmla="val 406099"/>
                <a:gd name="adj2" fmla="val 1700709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 name="Straight Connector 7"/>
            <p:cNvCxnSpPr/>
            <p:nvPr/>
          </p:nvCxnSpPr>
          <p:spPr>
            <a:xfrm>
              <a:off x="4012368" y="5157192"/>
              <a:ext cx="0" cy="318153"/>
            </a:xfrm>
            <a:prstGeom prst="line">
              <a:avLst/>
            </a:prstGeom>
            <a:ln w="76200">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164768" y="4941168"/>
              <a:ext cx="0" cy="792088"/>
            </a:xfrm>
            <a:prstGeom prst="line">
              <a:avLst/>
            </a:prstGeom>
            <a:ln w="76200">
              <a:solidFill>
                <a:srgbClr val="008000"/>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0" y="-24138"/>
            <a:ext cx="9144000" cy="1143000"/>
          </a:xfrm>
        </p:spPr>
        <p:txBody>
          <a:bodyPr/>
          <a:lstStyle/>
          <a:p>
            <a:pPr algn="l"/>
            <a:r>
              <a:rPr lang="de-CH" dirty="0" smtClean="0">
                <a:solidFill>
                  <a:schemeClr val="tx2"/>
                </a:solidFill>
              </a:rPr>
              <a:t>Einige physikalische Erklärungen</a:t>
            </a:r>
            <a:endParaRPr lang="de-CH" dirty="0">
              <a:solidFill>
                <a:schemeClr val="tx2"/>
              </a:solidFill>
            </a:endParaRPr>
          </a:p>
        </p:txBody>
      </p:sp>
    </p:spTree>
    <p:extLst>
      <p:ext uri="{BB962C8B-B14F-4D97-AF65-F5344CB8AC3E}">
        <p14:creationId xmlns:p14="http://schemas.microsoft.com/office/powerpoint/2010/main" val="2537705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38"/>
            <a:ext cx="9144000" cy="1143000"/>
          </a:xfrm>
        </p:spPr>
        <p:txBody>
          <a:bodyPr/>
          <a:lstStyle/>
          <a:p>
            <a:r>
              <a:rPr lang="de-CH" dirty="0" smtClean="0">
                <a:solidFill>
                  <a:schemeClr val="tx2"/>
                </a:solidFill>
              </a:rPr>
              <a:t>Atomare Ursachen der Magnetismus</a:t>
            </a:r>
            <a:endParaRPr lang="de-CH" dirty="0">
              <a:solidFill>
                <a:schemeClr val="tx2"/>
              </a:solidFill>
            </a:endParaRPr>
          </a:p>
        </p:txBody>
      </p:sp>
      <p:sp>
        <p:nvSpPr>
          <p:cNvPr id="3" name="Content Placeholder 2"/>
          <p:cNvSpPr>
            <a:spLocks noGrp="1"/>
          </p:cNvSpPr>
          <p:nvPr>
            <p:ph idx="1"/>
          </p:nvPr>
        </p:nvSpPr>
        <p:spPr>
          <a:xfrm>
            <a:off x="1403648" y="1711349"/>
            <a:ext cx="6408712" cy="4525963"/>
          </a:xfrm>
        </p:spPr>
        <p:txBody>
          <a:bodyPr>
            <a:normAutofit lnSpcReduction="10000"/>
          </a:bodyPr>
          <a:lstStyle/>
          <a:p>
            <a:pPr marL="514350" indent="-514350">
              <a:lnSpc>
                <a:spcPct val="150000"/>
              </a:lnSpc>
              <a:buFont typeface="+mj-lt"/>
              <a:buAutoNum type="arabicPeriod"/>
            </a:pPr>
            <a:r>
              <a:rPr lang="de-CH" dirty="0" smtClean="0"/>
              <a:t>Eigendrehimpuls der Elektronen</a:t>
            </a:r>
            <a:r>
              <a:rPr lang="de-CH" dirty="0"/>
              <a:t>	</a:t>
            </a:r>
            <a:r>
              <a:rPr lang="de-CH" dirty="0" smtClean="0">
                <a:sym typeface="Wingdings" pitchFamily="2" charset="2"/>
              </a:rPr>
              <a:t> </a:t>
            </a:r>
            <a:r>
              <a:rPr lang="de-CH" dirty="0" smtClean="0"/>
              <a:t>Paramagnetismus</a:t>
            </a:r>
          </a:p>
          <a:p>
            <a:pPr marL="514350" indent="-514350">
              <a:lnSpc>
                <a:spcPct val="150000"/>
              </a:lnSpc>
              <a:buFont typeface="+mj-lt"/>
              <a:buAutoNum type="arabicPeriod"/>
            </a:pPr>
            <a:r>
              <a:rPr lang="de-CH" dirty="0" smtClean="0"/>
              <a:t>Bahndrehimpuls der Elektronen</a:t>
            </a:r>
            <a:r>
              <a:rPr lang="de-CH" dirty="0"/>
              <a:t>	</a:t>
            </a:r>
            <a:r>
              <a:rPr lang="de-CH" dirty="0" smtClean="0">
                <a:sym typeface="Wingdings" pitchFamily="2" charset="2"/>
              </a:rPr>
              <a:t> </a:t>
            </a:r>
            <a:r>
              <a:rPr lang="de-CH" dirty="0" smtClean="0"/>
              <a:t>Diamagnetismus</a:t>
            </a:r>
          </a:p>
          <a:p>
            <a:pPr marL="514350" indent="-514350">
              <a:lnSpc>
                <a:spcPct val="150000"/>
              </a:lnSpc>
              <a:buFont typeface="+mj-lt"/>
              <a:buAutoNum type="arabicPeriod"/>
            </a:pPr>
            <a:r>
              <a:rPr lang="de-CH" dirty="0" smtClean="0"/>
              <a:t>Eigendrehimpuls der Protonen	</a:t>
            </a:r>
            <a:r>
              <a:rPr lang="de-CH" dirty="0" smtClean="0">
                <a:sym typeface="Wingdings" pitchFamily="2" charset="2"/>
              </a:rPr>
              <a:t> </a:t>
            </a:r>
            <a:r>
              <a:rPr lang="de-CH" dirty="0" smtClean="0">
                <a:sym typeface="Wingdings" pitchFamily="2" charset="2"/>
              </a:rPr>
              <a:t>NMR / MRI</a:t>
            </a:r>
            <a:endParaRPr lang="de-CH" dirty="0"/>
          </a:p>
        </p:txBody>
      </p:sp>
    </p:spTree>
    <p:extLst>
      <p:ext uri="{BB962C8B-B14F-4D97-AF65-F5344CB8AC3E}">
        <p14:creationId xmlns:p14="http://schemas.microsoft.com/office/powerpoint/2010/main" val="21245720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38"/>
            <a:ext cx="9144000" cy="1143000"/>
          </a:xfrm>
        </p:spPr>
        <p:txBody>
          <a:bodyPr/>
          <a:lstStyle/>
          <a:p>
            <a:r>
              <a:rPr lang="de-CH" dirty="0" smtClean="0">
                <a:solidFill>
                  <a:schemeClr val="tx2"/>
                </a:solidFill>
              </a:rPr>
              <a:t>Atomare Ursachen der Magnetismus</a:t>
            </a:r>
            <a:endParaRPr lang="de-CH" dirty="0">
              <a:solidFill>
                <a:schemeClr val="tx2"/>
              </a:solidFill>
            </a:endParaRPr>
          </a:p>
        </p:txBody>
      </p:sp>
      <p:sp>
        <p:nvSpPr>
          <p:cNvPr id="3" name="Content Placeholder 2"/>
          <p:cNvSpPr>
            <a:spLocks noGrp="1"/>
          </p:cNvSpPr>
          <p:nvPr>
            <p:ph idx="1"/>
          </p:nvPr>
        </p:nvSpPr>
        <p:spPr>
          <a:xfrm>
            <a:off x="539552" y="1196752"/>
            <a:ext cx="6408712" cy="4525963"/>
          </a:xfrm>
        </p:spPr>
        <p:txBody>
          <a:bodyPr>
            <a:normAutofit lnSpcReduction="10000"/>
          </a:bodyPr>
          <a:lstStyle/>
          <a:p>
            <a:pPr marL="514350" indent="-514350">
              <a:lnSpc>
                <a:spcPct val="150000"/>
              </a:lnSpc>
              <a:buFont typeface="+mj-lt"/>
              <a:buAutoNum type="arabicPeriod"/>
            </a:pPr>
            <a:r>
              <a:rPr lang="de-CH" dirty="0" smtClean="0"/>
              <a:t>Eigendrehimpuls der Elektronen</a:t>
            </a:r>
            <a:r>
              <a:rPr lang="de-CH" dirty="0"/>
              <a:t>	</a:t>
            </a:r>
            <a:r>
              <a:rPr lang="de-CH" dirty="0" smtClean="0">
                <a:sym typeface="Wingdings" pitchFamily="2" charset="2"/>
              </a:rPr>
              <a:t> </a:t>
            </a:r>
            <a:r>
              <a:rPr lang="de-CH" dirty="0" smtClean="0"/>
              <a:t>Paramagnetismus</a:t>
            </a:r>
          </a:p>
          <a:p>
            <a:pPr marL="514350" indent="-514350">
              <a:lnSpc>
                <a:spcPct val="150000"/>
              </a:lnSpc>
              <a:buFont typeface="+mj-lt"/>
              <a:buAutoNum type="arabicPeriod"/>
            </a:pPr>
            <a:r>
              <a:rPr lang="de-CH" dirty="0" smtClean="0"/>
              <a:t>Bahndrehimpuls der Elektronen</a:t>
            </a:r>
            <a:r>
              <a:rPr lang="de-CH" dirty="0"/>
              <a:t>	</a:t>
            </a:r>
            <a:r>
              <a:rPr lang="de-CH" dirty="0" smtClean="0">
                <a:sym typeface="Wingdings" pitchFamily="2" charset="2"/>
              </a:rPr>
              <a:t> </a:t>
            </a:r>
            <a:r>
              <a:rPr lang="de-CH" dirty="0" smtClean="0"/>
              <a:t>Diamagnetismus</a:t>
            </a:r>
          </a:p>
          <a:p>
            <a:pPr marL="514350" indent="-514350">
              <a:lnSpc>
                <a:spcPct val="150000"/>
              </a:lnSpc>
              <a:buFont typeface="+mj-lt"/>
              <a:buAutoNum type="arabicPeriod"/>
            </a:pPr>
            <a:r>
              <a:rPr lang="de-CH" dirty="0" smtClean="0"/>
              <a:t>Eigendrehimpuls der Protonen	</a:t>
            </a:r>
            <a:r>
              <a:rPr lang="de-CH" dirty="0" smtClean="0">
                <a:sym typeface="Wingdings" pitchFamily="2" charset="2"/>
              </a:rPr>
              <a:t> NMR / MRI</a:t>
            </a:r>
            <a:endParaRPr lang="de-CH" dirty="0"/>
          </a:p>
        </p:txBody>
      </p:sp>
      <p:pic>
        <p:nvPicPr>
          <p:cNvPr id="38914" name="Picture 2" descr="http://upload.wikimedia.org/wikipedia/commons/7/7d/RechteHan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1052736"/>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p:cNvSpPr/>
          <p:nvPr/>
        </p:nvSpPr>
        <p:spPr>
          <a:xfrm>
            <a:off x="7351100" y="4731301"/>
            <a:ext cx="792088" cy="7920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6" name="Straight Arrow Connector 5"/>
          <p:cNvCxnSpPr/>
          <p:nvPr/>
        </p:nvCxnSpPr>
        <p:spPr>
          <a:xfrm rot="-660000">
            <a:off x="7351100" y="4263249"/>
            <a:ext cx="792088" cy="1728192"/>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660000" flipH="1">
            <a:off x="7351100" y="4263249"/>
            <a:ext cx="792088" cy="1728192"/>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Curved Connector 8"/>
          <p:cNvCxnSpPr/>
          <p:nvPr/>
        </p:nvCxnSpPr>
        <p:spPr>
          <a:xfrm rot="16200000" flipH="1">
            <a:off x="8223464" y="4370877"/>
            <a:ext cx="176216" cy="9690"/>
          </a:xfrm>
          <a:prstGeom prst="curvedConnector5">
            <a:avLst>
              <a:gd name="adj1" fmla="val -45352"/>
              <a:gd name="adj2" fmla="val -11958646"/>
              <a:gd name="adj3" fmla="val 142472"/>
            </a:avLst>
          </a:prstGeom>
          <a:ln w="19050">
            <a:solidFill>
              <a:srgbClr val="0000FF"/>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21" idx="2"/>
          </p:cNvCxnSpPr>
          <p:nvPr/>
        </p:nvCxnSpPr>
        <p:spPr>
          <a:xfrm flipV="1">
            <a:off x="7150703" y="3789040"/>
            <a:ext cx="607651" cy="533548"/>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21" idx="2"/>
          </p:cNvCxnSpPr>
          <p:nvPr/>
        </p:nvCxnSpPr>
        <p:spPr>
          <a:xfrm flipH="1" flipV="1">
            <a:off x="7758354" y="3789040"/>
            <a:ext cx="587554" cy="553646"/>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Up Arrow 20"/>
          <p:cNvSpPr/>
          <p:nvPr/>
        </p:nvSpPr>
        <p:spPr>
          <a:xfrm>
            <a:off x="7660146" y="3284984"/>
            <a:ext cx="196416" cy="504056"/>
          </a:xfrm>
          <a:prstGeom prst="upArrow">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cxnSp>
        <p:nvCxnSpPr>
          <p:cNvPr id="33" name="Straight Arrow Connector 32"/>
          <p:cNvCxnSpPr/>
          <p:nvPr/>
        </p:nvCxnSpPr>
        <p:spPr>
          <a:xfrm rot="1500000">
            <a:off x="7348349" y="4307505"/>
            <a:ext cx="792088" cy="1728192"/>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360000">
            <a:off x="7364166" y="4257753"/>
            <a:ext cx="792088" cy="1728192"/>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2580000">
            <a:off x="7352724" y="4264146"/>
            <a:ext cx="792088" cy="1728192"/>
          </a:xfrm>
          <a:prstGeom prst="straightConnector1">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cxnSpLocks noChangeAspect="1"/>
          </p:cNvCxnSpPr>
          <p:nvPr/>
        </p:nvCxnSpPr>
        <p:spPr>
          <a:xfrm rot="120000" flipH="1">
            <a:off x="7374159" y="4509120"/>
            <a:ext cx="660378" cy="1392232"/>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cxnSpLocks noChangeAspect="1"/>
          </p:cNvCxnSpPr>
          <p:nvPr/>
        </p:nvCxnSpPr>
        <p:spPr>
          <a:xfrm rot="-120000">
            <a:off x="7452320" y="4509120"/>
            <a:ext cx="660378" cy="1392232"/>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cxnSpLocks noChangeAspect="1"/>
          </p:cNvCxnSpPr>
          <p:nvPr/>
        </p:nvCxnSpPr>
        <p:spPr>
          <a:xfrm rot="900000">
            <a:off x="7487913" y="4581128"/>
            <a:ext cx="580644" cy="1224136"/>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cxnSpLocks noChangeAspect="1"/>
          </p:cNvCxnSpPr>
          <p:nvPr/>
        </p:nvCxnSpPr>
        <p:spPr>
          <a:xfrm rot="20700000" flipH="1">
            <a:off x="7443233" y="4581127"/>
            <a:ext cx="580644" cy="1224136"/>
          </a:xfrm>
          <a:prstGeom prst="straightConnector1">
            <a:avLst/>
          </a:prstGeom>
          <a:ln w="381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V="1">
            <a:off x="7454528" y="3789040"/>
            <a:ext cx="305682" cy="437140"/>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7744393" y="3789040"/>
            <a:ext cx="15817" cy="437140"/>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endCxn id="21" idx="2"/>
          </p:cNvCxnSpPr>
          <p:nvPr/>
        </p:nvCxnSpPr>
        <p:spPr>
          <a:xfrm flipH="1" flipV="1">
            <a:off x="7758354" y="3789040"/>
            <a:ext cx="293777" cy="437140"/>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36863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1000"/>
                                        <p:tgtEl>
                                          <p:spTgt spid="33"/>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1000"/>
                                        <p:tgtEl>
                                          <p:spTgt spid="35"/>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1000"/>
                                        <p:tgtEl>
                                          <p:spTgt spid="57"/>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10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38"/>
            <a:ext cx="9144000" cy="1143000"/>
          </a:xfrm>
        </p:spPr>
        <p:txBody>
          <a:bodyPr/>
          <a:lstStyle/>
          <a:p>
            <a:pPr algn="l"/>
            <a:r>
              <a:rPr lang="de-CH" dirty="0" smtClean="0">
                <a:solidFill>
                  <a:schemeClr val="tx2"/>
                </a:solidFill>
              </a:rPr>
              <a:t>Arten der Magnetismus</a:t>
            </a:r>
            <a:endParaRPr lang="de-CH" dirty="0">
              <a:solidFill>
                <a:schemeClr val="tx2"/>
              </a:solidFill>
            </a:endParaRPr>
          </a:p>
        </p:txBody>
      </p:sp>
      <p:sp>
        <p:nvSpPr>
          <p:cNvPr id="3" name="Content Placeholder 2"/>
          <p:cNvSpPr>
            <a:spLocks noGrp="1"/>
          </p:cNvSpPr>
          <p:nvPr>
            <p:ph idx="1"/>
          </p:nvPr>
        </p:nvSpPr>
        <p:spPr>
          <a:xfrm>
            <a:off x="467544" y="764704"/>
            <a:ext cx="8229600" cy="6093296"/>
          </a:xfrm>
        </p:spPr>
        <p:txBody>
          <a:bodyPr>
            <a:normAutofit/>
          </a:bodyPr>
          <a:lstStyle/>
          <a:p>
            <a:pPr marL="514350" indent="-514350">
              <a:lnSpc>
                <a:spcPct val="220000"/>
              </a:lnSpc>
              <a:buFont typeface="+mj-lt"/>
              <a:buAutoNum type="arabicPeriod"/>
            </a:pPr>
            <a:r>
              <a:rPr lang="de-CH" dirty="0" smtClean="0"/>
              <a:t>Diamagnetismus</a:t>
            </a:r>
          </a:p>
          <a:p>
            <a:pPr marL="514350" indent="-514350">
              <a:lnSpc>
                <a:spcPct val="220000"/>
              </a:lnSpc>
              <a:buFont typeface="+mj-lt"/>
              <a:buAutoNum type="arabicPeriod"/>
            </a:pPr>
            <a:r>
              <a:rPr lang="de-CH" dirty="0" smtClean="0"/>
              <a:t>Paramagnetismus</a:t>
            </a:r>
          </a:p>
          <a:p>
            <a:pPr marL="514350" indent="-514350">
              <a:lnSpc>
                <a:spcPct val="220000"/>
              </a:lnSpc>
              <a:buFont typeface="+mj-lt"/>
              <a:buAutoNum type="arabicPeriod"/>
            </a:pPr>
            <a:r>
              <a:rPr lang="de-CH" dirty="0" smtClean="0"/>
              <a:t>Ferromagnetismus</a:t>
            </a:r>
          </a:p>
          <a:p>
            <a:pPr marL="514350" indent="-514350">
              <a:lnSpc>
                <a:spcPct val="220000"/>
              </a:lnSpc>
              <a:buFont typeface="+mj-lt"/>
              <a:buAutoNum type="arabicPeriod"/>
            </a:pPr>
            <a:r>
              <a:rPr lang="de-CH" dirty="0" smtClean="0"/>
              <a:t>Ferrimagnetismus</a:t>
            </a:r>
          </a:p>
          <a:p>
            <a:pPr marL="514350" indent="-514350">
              <a:lnSpc>
                <a:spcPct val="220000"/>
              </a:lnSpc>
              <a:buFont typeface="+mj-lt"/>
              <a:buAutoNum type="arabicPeriod"/>
            </a:pPr>
            <a:r>
              <a:rPr lang="de-CH" dirty="0" smtClean="0"/>
              <a:t>Antiferromagnetismus</a:t>
            </a:r>
          </a:p>
        </p:txBody>
      </p:sp>
      <p:pic>
        <p:nvPicPr>
          <p:cNvPr id="39938" name="Picture 2" descr="http://upload.wikimedia.org/wikipedia/commons/thumb/2/26/Electromagnetic_induction.svg/440px-Electromagnetic_induction.svg.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8625" y="110"/>
            <a:ext cx="2913701" cy="1695244"/>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p:cNvGrpSpPr/>
          <p:nvPr/>
        </p:nvGrpSpPr>
        <p:grpSpPr>
          <a:xfrm flipV="1">
            <a:off x="7034470" y="1697216"/>
            <a:ext cx="1930017" cy="5160784"/>
            <a:chOff x="4211960" y="1268760"/>
            <a:chExt cx="1512168" cy="1656184"/>
          </a:xfrm>
        </p:grpSpPr>
        <p:cxnSp>
          <p:nvCxnSpPr>
            <p:cNvPr id="7" name="Straight Arrow Connector 6"/>
            <p:cNvCxnSpPr/>
            <p:nvPr/>
          </p:nvCxnSpPr>
          <p:spPr>
            <a:xfrm>
              <a:off x="5220072" y="1268760"/>
              <a:ext cx="0" cy="1656184"/>
            </a:xfrm>
            <a:prstGeom prst="straightConnector1">
              <a:avLst/>
            </a:prstGeom>
            <a:ln w="28575">
              <a:solidFill>
                <a:schemeClr val="tx2">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5724128" y="1268760"/>
              <a:ext cx="0" cy="1656184"/>
            </a:xfrm>
            <a:prstGeom prst="straightConnector1">
              <a:avLst/>
            </a:prstGeom>
            <a:ln w="28575">
              <a:solidFill>
                <a:schemeClr val="tx2">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4716016" y="1268760"/>
              <a:ext cx="0" cy="1656184"/>
            </a:xfrm>
            <a:prstGeom prst="straightConnector1">
              <a:avLst/>
            </a:prstGeom>
            <a:ln w="28575">
              <a:solidFill>
                <a:schemeClr val="tx2">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211960" y="1268760"/>
              <a:ext cx="0" cy="1656184"/>
            </a:xfrm>
            <a:prstGeom prst="straightConnector1">
              <a:avLst/>
            </a:prstGeom>
            <a:ln w="28575">
              <a:solidFill>
                <a:schemeClr val="tx2">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39954" name="Group 39953"/>
          <p:cNvGrpSpPr/>
          <p:nvPr/>
        </p:nvGrpSpPr>
        <p:grpSpPr>
          <a:xfrm>
            <a:off x="7092280" y="1890359"/>
            <a:ext cx="1872208" cy="904869"/>
            <a:chOff x="7092280" y="1890359"/>
            <a:chExt cx="1872208" cy="904869"/>
          </a:xfrm>
        </p:grpSpPr>
        <p:grpSp>
          <p:nvGrpSpPr>
            <p:cNvPr id="5" name="Group 4"/>
            <p:cNvGrpSpPr/>
            <p:nvPr/>
          </p:nvGrpSpPr>
          <p:grpSpPr>
            <a:xfrm>
              <a:off x="7596336" y="1939783"/>
              <a:ext cx="360040" cy="674545"/>
              <a:chOff x="5796136" y="2348880"/>
              <a:chExt cx="360040" cy="711696"/>
            </a:xfrm>
          </p:grpSpPr>
          <p:sp>
            <p:nvSpPr>
              <p:cNvPr id="4" name="Isosceles Triangle 3"/>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8" name="Isosceles Triangle 7"/>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3" name="Group 12"/>
            <p:cNvGrpSpPr/>
            <p:nvPr/>
          </p:nvGrpSpPr>
          <p:grpSpPr>
            <a:xfrm>
              <a:off x="8064388" y="2106433"/>
              <a:ext cx="360040" cy="674545"/>
              <a:chOff x="5796136" y="2348880"/>
              <a:chExt cx="360040" cy="711696"/>
            </a:xfrm>
          </p:grpSpPr>
          <p:sp>
            <p:nvSpPr>
              <p:cNvPr id="14" name="Isosceles Triangle 13"/>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Isosceles Triangle 14"/>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6" name="Group 15"/>
            <p:cNvGrpSpPr/>
            <p:nvPr/>
          </p:nvGrpSpPr>
          <p:grpSpPr>
            <a:xfrm>
              <a:off x="7092280" y="2120683"/>
              <a:ext cx="360040" cy="674545"/>
              <a:chOff x="5796136" y="2348880"/>
              <a:chExt cx="360040" cy="711696"/>
            </a:xfrm>
          </p:grpSpPr>
          <p:sp>
            <p:nvSpPr>
              <p:cNvPr id="17" name="Isosceles Triangle 16"/>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Isosceles Triangle 17"/>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19" name="Group 18"/>
            <p:cNvGrpSpPr/>
            <p:nvPr/>
          </p:nvGrpSpPr>
          <p:grpSpPr>
            <a:xfrm>
              <a:off x="8604448" y="1890359"/>
              <a:ext cx="360040" cy="674545"/>
              <a:chOff x="5796136" y="2348880"/>
              <a:chExt cx="360040" cy="711696"/>
            </a:xfrm>
          </p:grpSpPr>
          <p:sp>
            <p:nvSpPr>
              <p:cNvPr id="20" name="Isosceles Triangle 19"/>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 name="Isosceles Triangle 20"/>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grpSp>
        <p:nvGrpSpPr>
          <p:cNvPr id="39957" name="Group 39956"/>
          <p:cNvGrpSpPr/>
          <p:nvPr/>
        </p:nvGrpSpPr>
        <p:grpSpPr>
          <a:xfrm>
            <a:off x="4718071" y="2655542"/>
            <a:ext cx="3942316" cy="1640115"/>
            <a:chOff x="4718071" y="2655542"/>
            <a:chExt cx="3942316" cy="1640115"/>
          </a:xfrm>
        </p:grpSpPr>
        <p:grpSp>
          <p:nvGrpSpPr>
            <p:cNvPr id="39949" name="Group 39948"/>
            <p:cNvGrpSpPr/>
            <p:nvPr/>
          </p:nvGrpSpPr>
          <p:grpSpPr>
            <a:xfrm>
              <a:off x="7020272" y="2852936"/>
              <a:ext cx="1640115" cy="1175657"/>
              <a:chOff x="2021061" y="6334371"/>
              <a:chExt cx="1640115" cy="1175657"/>
            </a:xfrm>
          </p:grpSpPr>
          <p:grpSp>
            <p:nvGrpSpPr>
              <p:cNvPr id="39945" name="Group 39944"/>
              <p:cNvGrpSpPr/>
              <p:nvPr/>
            </p:nvGrpSpPr>
            <p:grpSpPr>
              <a:xfrm>
                <a:off x="2100493" y="6454566"/>
                <a:ext cx="1440160" cy="905701"/>
                <a:chOff x="1763688" y="-387424"/>
                <a:chExt cx="1440160" cy="905701"/>
              </a:xfrm>
            </p:grpSpPr>
            <p:grpSp>
              <p:nvGrpSpPr>
                <p:cNvPr id="240" name="Group 239"/>
                <p:cNvGrpSpPr/>
                <p:nvPr/>
              </p:nvGrpSpPr>
              <p:grpSpPr>
                <a:xfrm>
                  <a:off x="2123728" y="-337165"/>
                  <a:ext cx="360040" cy="674542"/>
                  <a:chOff x="5796136" y="2348882"/>
                  <a:chExt cx="360040" cy="711694"/>
                </a:xfrm>
              </p:grpSpPr>
              <p:sp>
                <p:nvSpPr>
                  <p:cNvPr id="241" name="Isosceles Triangle 240"/>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2" name="Isosceles Triangle 241"/>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43" name="Group 242"/>
                <p:cNvGrpSpPr/>
                <p:nvPr/>
              </p:nvGrpSpPr>
              <p:grpSpPr>
                <a:xfrm>
                  <a:off x="2483768" y="-170515"/>
                  <a:ext cx="360040" cy="674542"/>
                  <a:chOff x="5796136" y="2348882"/>
                  <a:chExt cx="360040" cy="711694"/>
                </a:xfrm>
              </p:grpSpPr>
              <p:sp>
                <p:nvSpPr>
                  <p:cNvPr id="244" name="Isosceles Triangle 243"/>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5" name="Isosceles Triangle 244"/>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46" name="Group 245"/>
                <p:cNvGrpSpPr/>
                <p:nvPr/>
              </p:nvGrpSpPr>
              <p:grpSpPr>
                <a:xfrm>
                  <a:off x="1763688" y="-156265"/>
                  <a:ext cx="360040" cy="674542"/>
                  <a:chOff x="5796136" y="2348882"/>
                  <a:chExt cx="360040" cy="711694"/>
                </a:xfrm>
              </p:grpSpPr>
              <p:sp>
                <p:nvSpPr>
                  <p:cNvPr id="247" name="Isosceles Triangle 246"/>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48" name="Isosceles Triangle 247"/>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49" name="Group 248"/>
                <p:cNvGrpSpPr/>
                <p:nvPr/>
              </p:nvGrpSpPr>
              <p:grpSpPr>
                <a:xfrm>
                  <a:off x="2843808" y="-387424"/>
                  <a:ext cx="360040" cy="674542"/>
                  <a:chOff x="5796136" y="2348882"/>
                  <a:chExt cx="360040" cy="711694"/>
                </a:xfrm>
              </p:grpSpPr>
              <p:sp>
                <p:nvSpPr>
                  <p:cNvPr id="250" name="Isosceles Triangle 249"/>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51" name="Isosceles Triangle 250"/>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sp>
            <p:nvSpPr>
              <p:cNvPr id="39947" name="Freeform 39946"/>
              <p:cNvSpPr/>
              <p:nvPr/>
            </p:nvSpPr>
            <p:spPr>
              <a:xfrm>
                <a:off x="2021061" y="6334371"/>
                <a:ext cx="1640115" cy="1175657"/>
              </a:xfrm>
              <a:custGeom>
                <a:avLst/>
                <a:gdLst>
                  <a:gd name="connsiteX0" fmla="*/ 43543 w 1669143"/>
                  <a:gd name="connsiteY0" fmla="*/ 624114 h 1175657"/>
                  <a:gd name="connsiteX1" fmla="*/ 246743 w 1669143"/>
                  <a:gd name="connsiteY1" fmla="*/ 246743 h 1175657"/>
                  <a:gd name="connsiteX2" fmla="*/ 435429 w 1669143"/>
                  <a:gd name="connsiteY2" fmla="*/ 362857 h 1175657"/>
                  <a:gd name="connsiteX3" fmla="*/ 609600 w 1669143"/>
                  <a:gd name="connsiteY3" fmla="*/ 58057 h 1175657"/>
                  <a:gd name="connsiteX4" fmla="*/ 725714 w 1669143"/>
                  <a:gd name="connsiteY4" fmla="*/ 29028 h 1175657"/>
                  <a:gd name="connsiteX5" fmla="*/ 856343 w 1669143"/>
                  <a:gd name="connsiteY5" fmla="*/ 420914 h 1175657"/>
                  <a:gd name="connsiteX6" fmla="*/ 986971 w 1669143"/>
                  <a:gd name="connsiteY6" fmla="*/ 232228 h 1175657"/>
                  <a:gd name="connsiteX7" fmla="*/ 1117600 w 1669143"/>
                  <a:gd name="connsiteY7" fmla="*/ 362857 h 1175657"/>
                  <a:gd name="connsiteX8" fmla="*/ 1378857 w 1669143"/>
                  <a:gd name="connsiteY8" fmla="*/ 0 h 1175657"/>
                  <a:gd name="connsiteX9" fmla="*/ 1669143 w 1669143"/>
                  <a:gd name="connsiteY9" fmla="*/ 508000 h 1175657"/>
                  <a:gd name="connsiteX10" fmla="*/ 1378857 w 1669143"/>
                  <a:gd name="connsiteY10" fmla="*/ 914400 h 1175657"/>
                  <a:gd name="connsiteX11" fmla="*/ 1248229 w 1669143"/>
                  <a:gd name="connsiteY11" fmla="*/ 769257 h 1175657"/>
                  <a:gd name="connsiteX12" fmla="*/ 1001486 w 1669143"/>
                  <a:gd name="connsiteY12" fmla="*/ 1161143 h 1175657"/>
                  <a:gd name="connsiteX13" fmla="*/ 798286 w 1669143"/>
                  <a:gd name="connsiteY13" fmla="*/ 798285 h 1175657"/>
                  <a:gd name="connsiteX14" fmla="*/ 653143 w 1669143"/>
                  <a:gd name="connsiteY14" fmla="*/ 943428 h 1175657"/>
                  <a:gd name="connsiteX15" fmla="*/ 522514 w 1669143"/>
                  <a:gd name="connsiteY15" fmla="*/ 783771 h 1175657"/>
                  <a:gd name="connsiteX16" fmla="*/ 304800 w 1669143"/>
                  <a:gd name="connsiteY16" fmla="*/ 1175657 h 1175657"/>
                  <a:gd name="connsiteX17" fmla="*/ 0 w 1669143"/>
                  <a:gd name="connsiteY17" fmla="*/ 667657 h 1175657"/>
                  <a:gd name="connsiteX0" fmla="*/ 14515 w 1640115"/>
                  <a:gd name="connsiteY0" fmla="*/ 624114 h 1175657"/>
                  <a:gd name="connsiteX1" fmla="*/ 217715 w 1640115"/>
                  <a:gd name="connsiteY1" fmla="*/ 246743 h 1175657"/>
                  <a:gd name="connsiteX2" fmla="*/ 406401 w 1640115"/>
                  <a:gd name="connsiteY2" fmla="*/ 362857 h 1175657"/>
                  <a:gd name="connsiteX3" fmla="*/ 580572 w 1640115"/>
                  <a:gd name="connsiteY3" fmla="*/ 58057 h 1175657"/>
                  <a:gd name="connsiteX4" fmla="*/ 696686 w 1640115"/>
                  <a:gd name="connsiteY4" fmla="*/ 29028 h 1175657"/>
                  <a:gd name="connsiteX5" fmla="*/ 827315 w 1640115"/>
                  <a:gd name="connsiteY5" fmla="*/ 420914 h 1175657"/>
                  <a:gd name="connsiteX6" fmla="*/ 957943 w 1640115"/>
                  <a:gd name="connsiteY6" fmla="*/ 232228 h 1175657"/>
                  <a:gd name="connsiteX7" fmla="*/ 1088572 w 1640115"/>
                  <a:gd name="connsiteY7" fmla="*/ 362857 h 1175657"/>
                  <a:gd name="connsiteX8" fmla="*/ 1349829 w 1640115"/>
                  <a:gd name="connsiteY8" fmla="*/ 0 h 1175657"/>
                  <a:gd name="connsiteX9" fmla="*/ 1640115 w 1640115"/>
                  <a:gd name="connsiteY9" fmla="*/ 508000 h 1175657"/>
                  <a:gd name="connsiteX10" fmla="*/ 1349829 w 1640115"/>
                  <a:gd name="connsiteY10" fmla="*/ 914400 h 1175657"/>
                  <a:gd name="connsiteX11" fmla="*/ 1219201 w 1640115"/>
                  <a:gd name="connsiteY11" fmla="*/ 769257 h 1175657"/>
                  <a:gd name="connsiteX12" fmla="*/ 972458 w 1640115"/>
                  <a:gd name="connsiteY12" fmla="*/ 1161143 h 1175657"/>
                  <a:gd name="connsiteX13" fmla="*/ 769258 w 1640115"/>
                  <a:gd name="connsiteY13" fmla="*/ 798285 h 1175657"/>
                  <a:gd name="connsiteX14" fmla="*/ 624115 w 1640115"/>
                  <a:gd name="connsiteY14" fmla="*/ 943428 h 1175657"/>
                  <a:gd name="connsiteX15" fmla="*/ 493486 w 1640115"/>
                  <a:gd name="connsiteY15" fmla="*/ 783771 h 1175657"/>
                  <a:gd name="connsiteX16" fmla="*/ 275772 w 1640115"/>
                  <a:gd name="connsiteY16" fmla="*/ 1175657 h 1175657"/>
                  <a:gd name="connsiteX17" fmla="*/ 0 w 1640115"/>
                  <a:gd name="connsiteY17" fmla="*/ 566057 h 117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40115" h="1175657">
                    <a:moveTo>
                      <a:pt x="14515" y="624114"/>
                    </a:moveTo>
                    <a:lnTo>
                      <a:pt x="217715" y="246743"/>
                    </a:lnTo>
                    <a:lnTo>
                      <a:pt x="406401" y="362857"/>
                    </a:lnTo>
                    <a:lnTo>
                      <a:pt x="580572" y="58057"/>
                    </a:lnTo>
                    <a:lnTo>
                      <a:pt x="696686" y="29028"/>
                    </a:lnTo>
                    <a:lnTo>
                      <a:pt x="827315" y="420914"/>
                    </a:lnTo>
                    <a:lnTo>
                      <a:pt x="957943" y="232228"/>
                    </a:lnTo>
                    <a:lnTo>
                      <a:pt x="1088572" y="362857"/>
                    </a:lnTo>
                    <a:lnTo>
                      <a:pt x="1349829" y="0"/>
                    </a:lnTo>
                    <a:lnTo>
                      <a:pt x="1640115" y="508000"/>
                    </a:lnTo>
                    <a:lnTo>
                      <a:pt x="1349829" y="914400"/>
                    </a:lnTo>
                    <a:lnTo>
                      <a:pt x="1219201" y="769257"/>
                    </a:lnTo>
                    <a:lnTo>
                      <a:pt x="972458" y="1161143"/>
                    </a:lnTo>
                    <a:lnTo>
                      <a:pt x="769258" y="798285"/>
                    </a:lnTo>
                    <a:lnTo>
                      <a:pt x="624115" y="943428"/>
                    </a:lnTo>
                    <a:lnTo>
                      <a:pt x="493486" y="783771"/>
                    </a:lnTo>
                    <a:lnTo>
                      <a:pt x="275772" y="1175657"/>
                    </a:lnTo>
                    <a:lnTo>
                      <a:pt x="0" y="56605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62" name="Group 261"/>
            <p:cNvGrpSpPr/>
            <p:nvPr/>
          </p:nvGrpSpPr>
          <p:grpSpPr>
            <a:xfrm rot="14827622">
              <a:off x="4485842" y="2887771"/>
              <a:ext cx="1640115" cy="1175657"/>
              <a:chOff x="2021061" y="6334371"/>
              <a:chExt cx="1640115" cy="1175657"/>
            </a:xfrm>
          </p:grpSpPr>
          <p:grpSp>
            <p:nvGrpSpPr>
              <p:cNvPr id="263" name="Group 262"/>
              <p:cNvGrpSpPr/>
              <p:nvPr/>
            </p:nvGrpSpPr>
            <p:grpSpPr>
              <a:xfrm>
                <a:off x="2100493" y="6454566"/>
                <a:ext cx="1440160" cy="905701"/>
                <a:chOff x="1763688" y="-387424"/>
                <a:chExt cx="1440160" cy="905701"/>
              </a:xfrm>
            </p:grpSpPr>
            <p:grpSp>
              <p:nvGrpSpPr>
                <p:cNvPr id="265" name="Group 264"/>
                <p:cNvGrpSpPr/>
                <p:nvPr/>
              </p:nvGrpSpPr>
              <p:grpSpPr>
                <a:xfrm>
                  <a:off x="2123728" y="-337165"/>
                  <a:ext cx="360040" cy="674542"/>
                  <a:chOff x="5796136" y="2348882"/>
                  <a:chExt cx="360040" cy="711694"/>
                </a:xfrm>
              </p:grpSpPr>
              <p:sp>
                <p:nvSpPr>
                  <p:cNvPr id="275" name="Isosceles Triangle 274"/>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6" name="Isosceles Triangle 275"/>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66" name="Group 265"/>
                <p:cNvGrpSpPr/>
                <p:nvPr/>
              </p:nvGrpSpPr>
              <p:grpSpPr>
                <a:xfrm>
                  <a:off x="2483768" y="-170515"/>
                  <a:ext cx="360040" cy="674542"/>
                  <a:chOff x="5796136" y="2348882"/>
                  <a:chExt cx="360040" cy="711694"/>
                </a:xfrm>
              </p:grpSpPr>
              <p:sp>
                <p:nvSpPr>
                  <p:cNvPr id="273" name="Isosceles Triangle 272"/>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4" name="Isosceles Triangle 273"/>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67" name="Group 266"/>
                <p:cNvGrpSpPr/>
                <p:nvPr/>
              </p:nvGrpSpPr>
              <p:grpSpPr>
                <a:xfrm>
                  <a:off x="1763688" y="-156265"/>
                  <a:ext cx="360040" cy="674542"/>
                  <a:chOff x="5796136" y="2348882"/>
                  <a:chExt cx="360040" cy="711694"/>
                </a:xfrm>
              </p:grpSpPr>
              <p:sp>
                <p:nvSpPr>
                  <p:cNvPr id="271" name="Isosceles Triangle 270"/>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2" name="Isosceles Triangle 271"/>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68" name="Group 267"/>
                <p:cNvGrpSpPr/>
                <p:nvPr/>
              </p:nvGrpSpPr>
              <p:grpSpPr>
                <a:xfrm>
                  <a:off x="2843808" y="-387424"/>
                  <a:ext cx="360040" cy="674542"/>
                  <a:chOff x="5796136" y="2348882"/>
                  <a:chExt cx="360040" cy="711694"/>
                </a:xfrm>
              </p:grpSpPr>
              <p:sp>
                <p:nvSpPr>
                  <p:cNvPr id="269" name="Isosceles Triangle 268"/>
                  <p:cNvSpPr/>
                  <p:nvPr/>
                </p:nvSpPr>
                <p:spPr>
                  <a:xfrm>
                    <a:off x="5796136" y="2348882"/>
                    <a:ext cx="360040" cy="360041"/>
                  </a:xfrm>
                  <a:prstGeom prst="triangle">
                    <a:avLst/>
                  </a:prstGeom>
                  <a:solidFill>
                    <a:srgbClr val="FF0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0" name="Isosceles Triangle 26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sp>
            <p:nvSpPr>
              <p:cNvPr id="264" name="Freeform 263"/>
              <p:cNvSpPr/>
              <p:nvPr/>
            </p:nvSpPr>
            <p:spPr>
              <a:xfrm>
                <a:off x="2021061" y="6334371"/>
                <a:ext cx="1640115" cy="1175657"/>
              </a:xfrm>
              <a:custGeom>
                <a:avLst/>
                <a:gdLst>
                  <a:gd name="connsiteX0" fmla="*/ 43543 w 1669143"/>
                  <a:gd name="connsiteY0" fmla="*/ 624114 h 1175657"/>
                  <a:gd name="connsiteX1" fmla="*/ 246743 w 1669143"/>
                  <a:gd name="connsiteY1" fmla="*/ 246743 h 1175657"/>
                  <a:gd name="connsiteX2" fmla="*/ 435429 w 1669143"/>
                  <a:gd name="connsiteY2" fmla="*/ 362857 h 1175657"/>
                  <a:gd name="connsiteX3" fmla="*/ 609600 w 1669143"/>
                  <a:gd name="connsiteY3" fmla="*/ 58057 h 1175657"/>
                  <a:gd name="connsiteX4" fmla="*/ 725714 w 1669143"/>
                  <a:gd name="connsiteY4" fmla="*/ 29028 h 1175657"/>
                  <a:gd name="connsiteX5" fmla="*/ 856343 w 1669143"/>
                  <a:gd name="connsiteY5" fmla="*/ 420914 h 1175657"/>
                  <a:gd name="connsiteX6" fmla="*/ 986971 w 1669143"/>
                  <a:gd name="connsiteY6" fmla="*/ 232228 h 1175657"/>
                  <a:gd name="connsiteX7" fmla="*/ 1117600 w 1669143"/>
                  <a:gd name="connsiteY7" fmla="*/ 362857 h 1175657"/>
                  <a:gd name="connsiteX8" fmla="*/ 1378857 w 1669143"/>
                  <a:gd name="connsiteY8" fmla="*/ 0 h 1175657"/>
                  <a:gd name="connsiteX9" fmla="*/ 1669143 w 1669143"/>
                  <a:gd name="connsiteY9" fmla="*/ 508000 h 1175657"/>
                  <a:gd name="connsiteX10" fmla="*/ 1378857 w 1669143"/>
                  <a:gd name="connsiteY10" fmla="*/ 914400 h 1175657"/>
                  <a:gd name="connsiteX11" fmla="*/ 1248229 w 1669143"/>
                  <a:gd name="connsiteY11" fmla="*/ 769257 h 1175657"/>
                  <a:gd name="connsiteX12" fmla="*/ 1001486 w 1669143"/>
                  <a:gd name="connsiteY12" fmla="*/ 1161143 h 1175657"/>
                  <a:gd name="connsiteX13" fmla="*/ 798286 w 1669143"/>
                  <a:gd name="connsiteY13" fmla="*/ 798285 h 1175657"/>
                  <a:gd name="connsiteX14" fmla="*/ 653143 w 1669143"/>
                  <a:gd name="connsiteY14" fmla="*/ 943428 h 1175657"/>
                  <a:gd name="connsiteX15" fmla="*/ 522514 w 1669143"/>
                  <a:gd name="connsiteY15" fmla="*/ 783771 h 1175657"/>
                  <a:gd name="connsiteX16" fmla="*/ 304800 w 1669143"/>
                  <a:gd name="connsiteY16" fmla="*/ 1175657 h 1175657"/>
                  <a:gd name="connsiteX17" fmla="*/ 0 w 1669143"/>
                  <a:gd name="connsiteY17" fmla="*/ 667657 h 1175657"/>
                  <a:gd name="connsiteX0" fmla="*/ 14515 w 1640115"/>
                  <a:gd name="connsiteY0" fmla="*/ 624114 h 1175657"/>
                  <a:gd name="connsiteX1" fmla="*/ 217715 w 1640115"/>
                  <a:gd name="connsiteY1" fmla="*/ 246743 h 1175657"/>
                  <a:gd name="connsiteX2" fmla="*/ 406401 w 1640115"/>
                  <a:gd name="connsiteY2" fmla="*/ 362857 h 1175657"/>
                  <a:gd name="connsiteX3" fmla="*/ 580572 w 1640115"/>
                  <a:gd name="connsiteY3" fmla="*/ 58057 h 1175657"/>
                  <a:gd name="connsiteX4" fmla="*/ 696686 w 1640115"/>
                  <a:gd name="connsiteY4" fmla="*/ 29028 h 1175657"/>
                  <a:gd name="connsiteX5" fmla="*/ 827315 w 1640115"/>
                  <a:gd name="connsiteY5" fmla="*/ 420914 h 1175657"/>
                  <a:gd name="connsiteX6" fmla="*/ 957943 w 1640115"/>
                  <a:gd name="connsiteY6" fmla="*/ 232228 h 1175657"/>
                  <a:gd name="connsiteX7" fmla="*/ 1088572 w 1640115"/>
                  <a:gd name="connsiteY7" fmla="*/ 362857 h 1175657"/>
                  <a:gd name="connsiteX8" fmla="*/ 1349829 w 1640115"/>
                  <a:gd name="connsiteY8" fmla="*/ 0 h 1175657"/>
                  <a:gd name="connsiteX9" fmla="*/ 1640115 w 1640115"/>
                  <a:gd name="connsiteY9" fmla="*/ 508000 h 1175657"/>
                  <a:gd name="connsiteX10" fmla="*/ 1349829 w 1640115"/>
                  <a:gd name="connsiteY10" fmla="*/ 914400 h 1175657"/>
                  <a:gd name="connsiteX11" fmla="*/ 1219201 w 1640115"/>
                  <a:gd name="connsiteY11" fmla="*/ 769257 h 1175657"/>
                  <a:gd name="connsiteX12" fmla="*/ 972458 w 1640115"/>
                  <a:gd name="connsiteY12" fmla="*/ 1161143 h 1175657"/>
                  <a:gd name="connsiteX13" fmla="*/ 769258 w 1640115"/>
                  <a:gd name="connsiteY13" fmla="*/ 798285 h 1175657"/>
                  <a:gd name="connsiteX14" fmla="*/ 624115 w 1640115"/>
                  <a:gd name="connsiteY14" fmla="*/ 943428 h 1175657"/>
                  <a:gd name="connsiteX15" fmla="*/ 493486 w 1640115"/>
                  <a:gd name="connsiteY15" fmla="*/ 783771 h 1175657"/>
                  <a:gd name="connsiteX16" fmla="*/ 275772 w 1640115"/>
                  <a:gd name="connsiteY16" fmla="*/ 1175657 h 1175657"/>
                  <a:gd name="connsiteX17" fmla="*/ 0 w 1640115"/>
                  <a:gd name="connsiteY17" fmla="*/ 566057 h 117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640115" h="1175657">
                    <a:moveTo>
                      <a:pt x="14515" y="624114"/>
                    </a:moveTo>
                    <a:lnTo>
                      <a:pt x="217715" y="246743"/>
                    </a:lnTo>
                    <a:lnTo>
                      <a:pt x="406401" y="362857"/>
                    </a:lnTo>
                    <a:lnTo>
                      <a:pt x="580572" y="58057"/>
                    </a:lnTo>
                    <a:lnTo>
                      <a:pt x="696686" y="29028"/>
                    </a:lnTo>
                    <a:lnTo>
                      <a:pt x="827315" y="420914"/>
                    </a:lnTo>
                    <a:lnTo>
                      <a:pt x="957943" y="232228"/>
                    </a:lnTo>
                    <a:lnTo>
                      <a:pt x="1088572" y="362857"/>
                    </a:lnTo>
                    <a:lnTo>
                      <a:pt x="1349829" y="0"/>
                    </a:lnTo>
                    <a:lnTo>
                      <a:pt x="1640115" y="508000"/>
                    </a:lnTo>
                    <a:lnTo>
                      <a:pt x="1349829" y="914400"/>
                    </a:lnTo>
                    <a:lnTo>
                      <a:pt x="1219201" y="769257"/>
                    </a:lnTo>
                    <a:lnTo>
                      <a:pt x="972458" y="1161143"/>
                    </a:lnTo>
                    <a:lnTo>
                      <a:pt x="769258" y="798285"/>
                    </a:lnTo>
                    <a:lnTo>
                      <a:pt x="624115" y="943428"/>
                    </a:lnTo>
                    <a:lnTo>
                      <a:pt x="493486" y="783771"/>
                    </a:lnTo>
                    <a:lnTo>
                      <a:pt x="275772" y="1175657"/>
                    </a:lnTo>
                    <a:lnTo>
                      <a:pt x="0" y="566057"/>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grpSp>
        <p:nvGrpSpPr>
          <p:cNvPr id="39958" name="Group 39957"/>
          <p:cNvGrpSpPr/>
          <p:nvPr/>
        </p:nvGrpSpPr>
        <p:grpSpPr>
          <a:xfrm>
            <a:off x="4250199" y="4188195"/>
            <a:ext cx="4611318" cy="1089328"/>
            <a:chOff x="4250199" y="4188195"/>
            <a:chExt cx="4611318" cy="1089328"/>
          </a:xfrm>
        </p:grpSpPr>
        <p:grpSp>
          <p:nvGrpSpPr>
            <p:cNvPr id="39951" name="Group 39950"/>
            <p:cNvGrpSpPr/>
            <p:nvPr/>
          </p:nvGrpSpPr>
          <p:grpSpPr>
            <a:xfrm rot="9897600">
              <a:off x="4250199" y="4334094"/>
              <a:ext cx="1915886" cy="943429"/>
              <a:chOff x="4339771" y="4470400"/>
              <a:chExt cx="1915886" cy="943429"/>
            </a:xfrm>
          </p:grpSpPr>
          <p:grpSp>
            <p:nvGrpSpPr>
              <p:cNvPr id="279" name="Group 278"/>
              <p:cNvGrpSpPr/>
              <p:nvPr/>
            </p:nvGrpSpPr>
            <p:grpSpPr>
              <a:xfrm rot="56444">
                <a:off x="4998534" y="4623752"/>
                <a:ext cx="360040" cy="674545"/>
                <a:chOff x="5796136" y="2348880"/>
                <a:chExt cx="360040" cy="711696"/>
              </a:xfrm>
            </p:grpSpPr>
            <p:sp>
              <p:nvSpPr>
                <p:cNvPr id="289" name="Isosceles Triangle 288"/>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90" name="Isosceles Triangle 28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80" name="Group 279"/>
              <p:cNvGrpSpPr/>
              <p:nvPr/>
            </p:nvGrpSpPr>
            <p:grpSpPr>
              <a:xfrm rot="56444">
                <a:off x="4434124" y="4579408"/>
                <a:ext cx="360040" cy="674545"/>
                <a:chOff x="5796136" y="2348880"/>
                <a:chExt cx="360040" cy="711696"/>
              </a:xfrm>
            </p:grpSpPr>
            <p:sp>
              <p:nvSpPr>
                <p:cNvPr id="287" name="Isosceles Triangle 286"/>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8" name="Isosceles Triangle 287"/>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81" name="Group 280"/>
              <p:cNvGrpSpPr/>
              <p:nvPr/>
            </p:nvGrpSpPr>
            <p:grpSpPr>
              <a:xfrm rot="10856444">
                <a:off x="4791457" y="4582941"/>
                <a:ext cx="224189" cy="420024"/>
                <a:chOff x="5796136" y="2348880"/>
                <a:chExt cx="360040" cy="711696"/>
              </a:xfrm>
            </p:grpSpPr>
            <p:sp>
              <p:nvSpPr>
                <p:cNvPr id="285" name="Isosceles Triangle 284"/>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6" name="Isosceles Triangle 285"/>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82" name="Group 281"/>
              <p:cNvGrpSpPr/>
              <p:nvPr/>
            </p:nvGrpSpPr>
            <p:grpSpPr>
              <a:xfrm rot="10856444">
                <a:off x="5352490" y="4582941"/>
                <a:ext cx="224189" cy="420024"/>
                <a:chOff x="5796136" y="2348880"/>
                <a:chExt cx="360040" cy="711696"/>
              </a:xfrm>
            </p:grpSpPr>
            <p:sp>
              <p:nvSpPr>
                <p:cNvPr id="283" name="Isosceles Triangle 282"/>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4" name="Isosceles Triangle 283"/>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95" name="Group 294"/>
              <p:cNvGrpSpPr/>
              <p:nvPr/>
            </p:nvGrpSpPr>
            <p:grpSpPr>
              <a:xfrm rot="56444">
                <a:off x="5574598" y="4623752"/>
                <a:ext cx="360040" cy="674545"/>
                <a:chOff x="5796136" y="2348880"/>
                <a:chExt cx="360040" cy="711696"/>
              </a:xfrm>
            </p:grpSpPr>
            <p:sp>
              <p:nvSpPr>
                <p:cNvPr id="296" name="Isosceles Triangle 295"/>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97" name="Isosceles Triangle 296"/>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98" name="Group 297"/>
              <p:cNvGrpSpPr/>
              <p:nvPr/>
            </p:nvGrpSpPr>
            <p:grpSpPr>
              <a:xfrm rot="10856444">
                <a:off x="5928554" y="4582941"/>
                <a:ext cx="224189" cy="420024"/>
                <a:chOff x="5796136" y="2348880"/>
                <a:chExt cx="360040" cy="711696"/>
              </a:xfrm>
            </p:grpSpPr>
            <p:sp>
              <p:nvSpPr>
                <p:cNvPr id="299" name="Isosceles Triangle 298"/>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00" name="Isosceles Triangle 29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950" name="Freeform 39949"/>
              <p:cNvSpPr/>
              <p:nvPr/>
            </p:nvSpPr>
            <p:spPr>
              <a:xfrm>
                <a:off x="4339771" y="4470400"/>
                <a:ext cx="1915886" cy="943429"/>
              </a:xfrm>
              <a:custGeom>
                <a:avLst/>
                <a:gdLst>
                  <a:gd name="connsiteX0" fmla="*/ 0 w 1915886"/>
                  <a:gd name="connsiteY0" fmla="*/ 435429 h 943429"/>
                  <a:gd name="connsiteX1" fmla="*/ 246743 w 1915886"/>
                  <a:gd name="connsiteY1" fmla="*/ 0 h 943429"/>
                  <a:gd name="connsiteX2" fmla="*/ 246743 w 1915886"/>
                  <a:gd name="connsiteY2" fmla="*/ 0 h 943429"/>
                  <a:gd name="connsiteX3" fmla="*/ 435429 w 1915886"/>
                  <a:gd name="connsiteY3" fmla="*/ 232229 h 943429"/>
                  <a:gd name="connsiteX4" fmla="*/ 537029 w 1915886"/>
                  <a:gd name="connsiteY4" fmla="*/ 14514 h 943429"/>
                  <a:gd name="connsiteX5" fmla="*/ 711200 w 1915886"/>
                  <a:gd name="connsiteY5" fmla="*/ 217714 h 943429"/>
                  <a:gd name="connsiteX6" fmla="*/ 841829 w 1915886"/>
                  <a:gd name="connsiteY6" fmla="*/ 101600 h 943429"/>
                  <a:gd name="connsiteX7" fmla="*/ 957943 w 1915886"/>
                  <a:gd name="connsiteY7" fmla="*/ 246743 h 943429"/>
                  <a:gd name="connsiteX8" fmla="*/ 1103086 w 1915886"/>
                  <a:gd name="connsiteY8" fmla="*/ 43543 h 943429"/>
                  <a:gd name="connsiteX9" fmla="*/ 1291772 w 1915886"/>
                  <a:gd name="connsiteY9" fmla="*/ 261257 h 943429"/>
                  <a:gd name="connsiteX10" fmla="*/ 1378858 w 1915886"/>
                  <a:gd name="connsiteY10" fmla="*/ 72571 h 943429"/>
                  <a:gd name="connsiteX11" fmla="*/ 1567543 w 1915886"/>
                  <a:gd name="connsiteY11" fmla="*/ 246743 h 943429"/>
                  <a:gd name="connsiteX12" fmla="*/ 1669143 w 1915886"/>
                  <a:gd name="connsiteY12" fmla="*/ 14514 h 943429"/>
                  <a:gd name="connsiteX13" fmla="*/ 1727200 w 1915886"/>
                  <a:gd name="connsiteY13" fmla="*/ 14514 h 943429"/>
                  <a:gd name="connsiteX14" fmla="*/ 1915886 w 1915886"/>
                  <a:gd name="connsiteY14" fmla="*/ 333829 h 943429"/>
                  <a:gd name="connsiteX15" fmla="*/ 1727200 w 1915886"/>
                  <a:gd name="connsiteY15" fmla="*/ 624114 h 943429"/>
                  <a:gd name="connsiteX16" fmla="*/ 1596572 w 1915886"/>
                  <a:gd name="connsiteY16" fmla="*/ 624114 h 943429"/>
                  <a:gd name="connsiteX17" fmla="*/ 1407886 w 1915886"/>
                  <a:gd name="connsiteY17" fmla="*/ 914400 h 943429"/>
                  <a:gd name="connsiteX18" fmla="*/ 1349829 w 1915886"/>
                  <a:gd name="connsiteY18" fmla="*/ 928914 h 943429"/>
                  <a:gd name="connsiteX19" fmla="*/ 1190172 w 1915886"/>
                  <a:gd name="connsiteY19" fmla="*/ 551543 h 943429"/>
                  <a:gd name="connsiteX20" fmla="*/ 1074058 w 1915886"/>
                  <a:gd name="connsiteY20" fmla="*/ 566057 h 943429"/>
                  <a:gd name="connsiteX21" fmla="*/ 841829 w 1915886"/>
                  <a:gd name="connsiteY21" fmla="*/ 943429 h 943429"/>
                  <a:gd name="connsiteX22" fmla="*/ 609600 w 1915886"/>
                  <a:gd name="connsiteY22" fmla="*/ 566057 h 943429"/>
                  <a:gd name="connsiteX23" fmla="*/ 464458 w 1915886"/>
                  <a:gd name="connsiteY23" fmla="*/ 595086 h 943429"/>
                  <a:gd name="connsiteX24" fmla="*/ 261258 w 1915886"/>
                  <a:gd name="connsiteY24" fmla="*/ 870857 h 943429"/>
                  <a:gd name="connsiteX25" fmla="*/ 0 w 1915886"/>
                  <a:gd name="connsiteY25" fmla="*/ 435429 h 94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15886" h="943429">
                    <a:moveTo>
                      <a:pt x="0" y="435429"/>
                    </a:moveTo>
                    <a:lnTo>
                      <a:pt x="246743" y="0"/>
                    </a:lnTo>
                    <a:lnTo>
                      <a:pt x="246743" y="0"/>
                    </a:lnTo>
                    <a:lnTo>
                      <a:pt x="435429" y="232229"/>
                    </a:lnTo>
                    <a:lnTo>
                      <a:pt x="537029" y="14514"/>
                    </a:lnTo>
                    <a:lnTo>
                      <a:pt x="711200" y="217714"/>
                    </a:lnTo>
                    <a:lnTo>
                      <a:pt x="841829" y="101600"/>
                    </a:lnTo>
                    <a:lnTo>
                      <a:pt x="957943" y="246743"/>
                    </a:lnTo>
                    <a:lnTo>
                      <a:pt x="1103086" y="43543"/>
                    </a:lnTo>
                    <a:lnTo>
                      <a:pt x="1291772" y="261257"/>
                    </a:lnTo>
                    <a:lnTo>
                      <a:pt x="1378858" y="72571"/>
                    </a:lnTo>
                    <a:lnTo>
                      <a:pt x="1567543" y="246743"/>
                    </a:lnTo>
                    <a:lnTo>
                      <a:pt x="1669143" y="14514"/>
                    </a:lnTo>
                    <a:lnTo>
                      <a:pt x="1727200" y="14514"/>
                    </a:lnTo>
                    <a:lnTo>
                      <a:pt x="1915886" y="333829"/>
                    </a:lnTo>
                    <a:lnTo>
                      <a:pt x="1727200" y="624114"/>
                    </a:lnTo>
                    <a:lnTo>
                      <a:pt x="1596572" y="624114"/>
                    </a:lnTo>
                    <a:lnTo>
                      <a:pt x="1407886" y="914400"/>
                    </a:lnTo>
                    <a:lnTo>
                      <a:pt x="1349829" y="928914"/>
                    </a:lnTo>
                    <a:lnTo>
                      <a:pt x="1190172" y="551543"/>
                    </a:lnTo>
                    <a:lnTo>
                      <a:pt x="1074058" y="566057"/>
                    </a:lnTo>
                    <a:lnTo>
                      <a:pt x="841829" y="943429"/>
                    </a:lnTo>
                    <a:lnTo>
                      <a:pt x="609600" y="566057"/>
                    </a:lnTo>
                    <a:lnTo>
                      <a:pt x="464458" y="595086"/>
                    </a:lnTo>
                    <a:lnTo>
                      <a:pt x="261258" y="870857"/>
                    </a:lnTo>
                    <a:lnTo>
                      <a:pt x="0" y="435429"/>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9955" name="Group 39954"/>
            <p:cNvGrpSpPr/>
            <p:nvPr/>
          </p:nvGrpSpPr>
          <p:grpSpPr>
            <a:xfrm>
              <a:off x="6945631" y="4188195"/>
              <a:ext cx="1915886" cy="943429"/>
              <a:chOff x="6945631" y="4188195"/>
              <a:chExt cx="1915886" cy="943429"/>
            </a:xfrm>
          </p:grpSpPr>
          <p:grpSp>
            <p:nvGrpSpPr>
              <p:cNvPr id="342" name="Group 341"/>
              <p:cNvGrpSpPr/>
              <p:nvPr/>
            </p:nvGrpSpPr>
            <p:grpSpPr>
              <a:xfrm rot="56444">
                <a:off x="7604394" y="4341547"/>
                <a:ext cx="360040" cy="674545"/>
                <a:chOff x="5796136" y="2348880"/>
                <a:chExt cx="360040" cy="711696"/>
              </a:xfrm>
            </p:grpSpPr>
            <p:sp>
              <p:nvSpPr>
                <p:cNvPr id="359" name="Isosceles Triangle 358"/>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60" name="Isosceles Triangle 35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3" name="Group 342"/>
              <p:cNvGrpSpPr/>
              <p:nvPr/>
            </p:nvGrpSpPr>
            <p:grpSpPr>
              <a:xfrm rot="56444">
                <a:off x="7039984" y="4297203"/>
                <a:ext cx="360040" cy="674545"/>
                <a:chOff x="5796136" y="2348880"/>
                <a:chExt cx="360040" cy="711696"/>
              </a:xfrm>
            </p:grpSpPr>
            <p:sp>
              <p:nvSpPr>
                <p:cNvPr id="357" name="Isosceles Triangle 356"/>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58" name="Isosceles Triangle 357"/>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4" name="Group 343"/>
              <p:cNvGrpSpPr/>
              <p:nvPr/>
            </p:nvGrpSpPr>
            <p:grpSpPr>
              <a:xfrm rot="10856444">
                <a:off x="7397317" y="4300736"/>
                <a:ext cx="224189" cy="420024"/>
                <a:chOff x="5796136" y="2348880"/>
                <a:chExt cx="360040" cy="711696"/>
              </a:xfrm>
            </p:grpSpPr>
            <p:sp>
              <p:nvSpPr>
                <p:cNvPr id="355" name="Isosceles Triangle 354"/>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56" name="Isosceles Triangle 355"/>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5" name="Group 344"/>
              <p:cNvGrpSpPr/>
              <p:nvPr/>
            </p:nvGrpSpPr>
            <p:grpSpPr>
              <a:xfrm rot="10856444">
                <a:off x="7958350" y="4300736"/>
                <a:ext cx="224189" cy="420024"/>
                <a:chOff x="5796136" y="2348880"/>
                <a:chExt cx="360040" cy="711696"/>
              </a:xfrm>
            </p:grpSpPr>
            <p:sp>
              <p:nvSpPr>
                <p:cNvPr id="353" name="Isosceles Triangle 352"/>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54" name="Isosceles Triangle 353"/>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6" name="Group 345"/>
              <p:cNvGrpSpPr/>
              <p:nvPr/>
            </p:nvGrpSpPr>
            <p:grpSpPr>
              <a:xfrm rot="56444">
                <a:off x="8180458" y="4341547"/>
                <a:ext cx="360040" cy="674545"/>
                <a:chOff x="5796136" y="2348880"/>
                <a:chExt cx="360040" cy="711696"/>
              </a:xfrm>
            </p:grpSpPr>
            <p:sp>
              <p:nvSpPr>
                <p:cNvPr id="351" name="Isosceles Triangle 350"/>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52" name="Isosceles Triangle 351"/>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47" name="Group 346"/>
              <p:cNvGrpSpPr/>
              <p:nvPr/>
            </p:nvGrpSpPr>
            <p:grpSpPr>
              <a:xfrm rot="10856444">
                <a:off x="8534414" y="4300736"/>
                <a:ext cx="224189" cy="420024"/>
                <a:chOff x="5796136" y="2348880"/>
                <a:chExt cx="360040" cy="711696"/>
              </a:xfrm>
            </p:grpSpPr>
            <p:sp>
              <p:nvSpPr>
                <p:cNvPr id="349" name="Isosceles Triangle 348"/>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50" name="Isosceles Triangle 34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48" name="Freeform 347"/>
              <p:cNvSpPr/>
              <p:nvPr/>
            </p:nvSpPr>
            <p:spPr>
              <a:xfrm>
                <a:off x="6945631" y="4188195"/>
                <a:ext cx="1915886" cy="943429"/>
              </a:xfrm>
              <a:custGeom>
                <a:avLst/>
                <a:gdLst>
                  <a:gd name="connsiteX0" fmla="*/ 0 w 1915886"/>
                  <a:gd name="connsiteY0" fmla="*/ 435429 h 943429"/>
                  <a:gd name="connsiteX1" fmla="*/ 246743 w 1915886"/>
                  <a:gd name="connsiteY1" fmla="*/ 0 h 943429"/>
                  <a:gd name="connsiteX2" fmla="*/ 246743 w 1915886"/>
                  <a:gd name="connsiteY2" fmla="*/ 0 h 943429"/>
                  <a:gd name="connsiteX3" fmla="*/ 435429 w 1915886"/>
                  <a:gd name="connsiteY3" fmla="*/ 232229 h 943429"/>
                  <a:gd name="connsiteX4" fmla="*/ 537029 w 1915886"/>
                  <a:gd name="connsiteY4" fmla="*/ 14514 h 943429"/>
                  <a:gd name="connsiteX5" fmla="*/ 711200 w 1915886"/>
                  <a:gd name="connsiteY5" fmla="*/ 217714 h 943429"/>
                  <a:gd name="connsiteX6" fmla="*/ 841829 w 1915886"/>
                  <a:gd name="connsiteY6" fmla="*/ 101600 h 943429"/>
                  <a:gd name="connsiteX7" fmla="*/ 957943 w 1915886"/>
                  <a:gd name="connsiteY7" fmla="*/ 246743 h 943429"/>
                  <a:gd name="connsiteX8" fmla="*/ 1103086 w 1915886"/>
                  <a:gd name="connsiteY8" fmla="*/ 43543 h 943429"/>
                  <a:gd name="connsiteX9" fmla="*/ 1291772 w 1915886"/>
                  <a:gd name="connsiteY9" fmla="*/ 261257 h 943429"/>
                  <a:gd name="connsiteX10" fmla="*/ 1378858 w 1915886"/>
                  <a:gd name="connsiteY10" fmla="*/ 72571 h 943429"/>
                  <a:gd name="connsiteX11" fmla="*/ 1567543 w 1915886"/>
                  <a:gd name="connsiteY11" fmla="*/ 246743 h 943429"/>
                  <a:gd name="connsiteX12" fmla="*/ 1669143 w 1915886"/>
                  <a:gd name="connsiteY12" fmla="*/ 14514 h 943429"/>
                  <a:gd name="connsiteX13" fmla="*/ 1727200 w 1915886"/>
                  <a:gd name="connsiteY13" fmla="*/ 14514 h 943429"/>
                  <a:gd name="connsiteX14" fmla="*/ 1915886 w 1915886"/>
                  <a:gd name="connsiteY14" fmla="*/ 333829 h 943429"/>
                  <a:gd name="connsiteX15" fmla="*/ 1727200 w 1915886"/>
                  <a:gd name="connsiteY15" fmla="*/ 624114 h 943429"/>
                  <a:gd name="connsiteX16" fmla="*/ 1596572 w 1915886"/>
                  <a:gd name="connsiteY16" fmla="*/ 624114 h 943429"/>
                  <a:gd name="connsiteX17" fmla="*/ 1407886 w 1915886"/>
                  <a:gd name="connsiteY17" fmla="*/ 914400 h 943429"/>
                  <a:gd name="connsiteX18" fmla="*/ 1349829 w 1915886"/>
                  <a:gd name="connsiteY18" fmla="*/ 928914 h 943429"/>
                  <a:gd name="connsiteX19" fmla="*/ 1190172 w 1915886"/>
                  <a:gd name="connsiteY19" fmla="*/ 551543 h 943429"/>
                  <a:gd name="connsiteX20" fmla="*/ 1074058 w 1915886"/>
                  <a:gd name="connsiteY20" fmla="*/ 566057 h 943429"/>
                  <a:gd name="connsiteX21" fmla="*/ 841829 w 1915886"/>
                  <a:gd name="connsiteY21" fmla="*/ 943429 h 943429"/>
                  <a:gd name="connsiteX22" fmla="*/ 609600 w 1915886"/>
                  <a:gd name="connsiteY22" fmla="*/ 566057 h 943429"/>
                  <a:gd name="connsiteX23" fmla="*/ 464458 w 1915886"/>
                  <a:gd name="connsiteY23" fmla="*/ 595086 h 943429"/>
                  <a:gd name="connsiteX24" fmla="*/ 261258 w 1915886"/>
                  <a:gd name="connsiteY24" fmla="*/ 870857 h 943429"/>
                  <a:gd name="connsiteX25" fmla="*/ 0 w 1915886"/>
                  <a:gd name="connsiteY25" fmla="*/ 435429 h 943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15886" h="943429">
                    <a:moveTo>
                      <a:pt x="0" y="435429"/>
                    </a:moveTo>
                    <a:lnTo>
                      <a:pt x="246743" y="0"/>
                    </a:lnTo>
                    <a:lnTo>
                      <a:pt x="246743" y="0"/>
                    </a:lnTo>
                    <a:lnTo>
                      <a:pt x="435429" y="232229"/>
                    </a:lnTo>
                    <a:lnTo>
                      <a:pt x="537029" y="14514"/>
                    </a:lnTo>
                    <a:lnTo>
                      <a:pt x="711200" y="217714"/>
                    </a:lnTo>
                    <a:lnTo>
                      <a:pt x="841829" y="101600"/>
                    </a:lnTo>
                    <a:lnTo>
                      <a:pt x="957943" y="246743"/>
                    </a:lnTo>
                    <a:lnTo>
                      <a:pt x="1103086" y="43543"/>
                    </a:lnTo>
                    <a:lnTo>
                      <a:pt x="1291772" y="261257"/>
                    </a:lnTo>
                    <a:lnTo>
                      <a:pt x="1378858" y="72571"/>
                    </a:lnTo>
                    <a:lnTo>
                      <a:pt x="1567543" y="246743"/>
                    </a:lnTo>
                    <a:lnTo>
                      <a:pt x="1669143" y="14514"/>
                    </a:lnTo>
                    <a:lnTo>
                      <a:pt x="1727200" y="14514"/>
                    </a:lnTo>
                    <a:lnTo>
                      <a:pt x="1915886" y="333829"/>
                    </a:lnTo>
                    <a:lnTo>
                      <a:pt x="1727200" y="624114"/>
                    </a:lnTo>
                    <a:lnTo>
                      <a:pt x="1596572" y="624114"/>
                    </a:lnTo>
                    <a:lnTo>
                      <a:pt x="1407886" y="914400"/>
                    </a:lnTo>
                    <a:lnTo>
                      <a:pt x="1349829" y="928914"/>
                    </a:lnTo>
                    <a:lnTo>
                      <a:pt x="1190172" y="551543"/>
                    </a:lnTo>
                    <a:lnTo>
                      <a:pt x="1074058" y="566057"/>
                    </a:lnTo>
                    <a:lnTo>
                      <a:pt x="841829" y="943429"/>
                    </a:lnTo>
                    <a:lnTo>
                      <a:pt x="609600" y="566057"/>
                    </a:lnTo>
                    <a:lnTo>
                      <a:pt x="464458" y="595086"/>
                    </a:lnTo>
                    <a:lnTo>
                      <a:pt x="261258" y="870857"/>
                    </a:lnTo>
                    <a:lnTo>
                      <a:pt x="0" y="435429"/>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grpSp>
        <p:nvGrpSpPr>
          <p:cNvPr id="39959" name="Group 39958"/>
          <p:cNvGrpSpPr/>
          <p:nvPr/>
        </p:nvGrpSpPr>
        <p:grpSpPr>
          <a:xfrm>
            <a:off x="4760686" y="5477447"/>
            <a:ext cx="3739728" cy="1271696"/>
            <a:chOff x="4760686" y="5477447"/>
            <a:chExt cx="3739728" cy="1271696"/>
          </a:xfrm>
        </p:grpSpPr>
        <p:grpSp>
          <p:nvGrpSpPr>
            <p:cNvPr id="39953" name="Group 39952"/>
            <p:cNvGrpSpPr/>
            <p:nvPr/>
          </p:nvGrpSpPr>
          <p:grpSpPr>
            <a:xfrm>
              <a:off x="4760686" y="5500914"/>
              <a:ext cx="1465943" cy="1248229"/>
              <a:chOff x="4760686" y="5500914"/>
              <a:chExt cx="1465943" cy="1248229"/>
            </a:xfrm>
          </p:grpSpPr>
          <p:grpSp>
            <p:nvGrpSpPr>
              <p:cNvPr id="212" name="Group 211"/>
              <p:cNvGrpSpPr/>
              <p:nvPr/>
            </p:nvGrpSpPr>
            <p:grpSpPr>
              <a:xfrm rot="2934478" flipV="1">
                <a:off x="5315615" y="5537312"/>
                <a:ext cx="360040" cy="674545"/>
                <a:chOff x="5796136" y="2348880"/>
                <a:chExt cx="360040" cy="711696"/>
              </a:xfrm>
            </p:grpSpPr>
            <p:sp>
              <p:nvSpPr>
                <p:cNvPr id="213" name="Isosceles Triangle 212"/>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4" name="Isosceles Triangle 213"/>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15" name="Group 214"/>
              <p:cNvGrpSpPr/>
              <p:nvPr/>
            </p:nvGrpSpPr>
            <p:grpSpPr>
              <a:xfrm rot="2934478">
                <a:off x="5387623" y="5897352"/>
                <a:ext cx="360040" cy="674545"/>
                <a:chOff x="5796136" y="2348880"/>
                <a:chExt cx="360040" cy="711696"/>
              </a:xfrm>
            </p:grpSpPr>
            <p:sp>
              <p:nvSpPr>
                <p:cNvPr id="216" name="Isosceles Triangle 215"/>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7" name="Isosceles Triangle 216"/>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18" name="Group 217"/>
              <p:cNvGrpSpPr/>
              <p:nvPr/>
            </p:nvGrpSpPr>
            <p:grpSpPr>
              <a:xfrm rot="2934478">
                <a:off x="4953076" y="5450463"/>
                <a:ext cx="360040" cy="674545"/>
                <a:chOff x="5796136" y="2348880"/>
                <a:chExt cx="360040" cy="711696"/>
              </a:xfrm>
            </p:grpSpPr>
            <p:sp>
              <p:nvSpPr>
                <p:cNvPr id="219" name="Isosceles Triangle 218"/>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0" name="Isosceles Triangle 21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221" name="Group 220"/>
              <p:cNvGrpSpPr/>
              <p:nvPr/>
            </p:nvGrpSpPr>
            <p:grpSpPr>
              <a:xfrm rot="2934478" flipV="1">
                <a:off x="5700593" y="6118751"/>
                <a:ext cx="360040" cy="674545"/>
                <a:chOff x="5796136" y="2348880"/>
                <a:chExt cx="360040" cy="711696"/>
              </a:xfrm>
            </p:grpSpPr>
            <p:sp>
              <p:nvSpPr>
                <p:cNvPr id="222" name="Isosceles Triangle 221"/>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23" name="Isosceles Triangle 222"/>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9952" name="Freeform 39951"/>
              <p:cNvSpPr/>
              <p:nvPr/>
            </p:nvSpPr>
            <p:spPr>
              <a:xfrm>
                <a:off x="4760686" y="5500914"/>
                <a:ext cx="1465943" cy="1248229"/>
              </a:xfrm>
              <a:custGeom>
                <a:avLst/>
                <a:gdLst>
                  <a:gd name="connsiteX0" fmla="*/ 188685 w 1465943"/>
                  <a:gd name="connsiteY0" fmla="*/ 58057 h 1248229"/>
                  <a:gd name="connsiteX1" fmla="*/ 682171 w 1465943"/>
                  <a:gd name="connsiteY1" fmla="*/ 0 h 1248229"/>
                  <a:gd name="connsiteX2" fmla="*/ 667657 w 1465943"/>
                  <a:gd name="connsiteY2" fmla="*/ 188686 h 1248229"/>
                  <a:gd name="connsiteX3" fmla="*/ 1103085 w 1465943"/>
                  <a:gd name="connsiteY3" fmla="*/ 72572 h 1248229"/>
                  <a:gd name="connsiteX4" fmla="*/ 943428 w 1465943"/>
                  <a:gd name="connsiteY4" fmla="*/ 493486 h 1248229"/>
                  <a:gd name="connsiteX5" fmla="*/ 1117600 w 1465943"/>
                  <a:gd name="connsiteY5" fmla="*/ 449943 h 1248229"/>
                  <a:gd name="connsiteX6" fmla="*/ 1074057 w 1465943"/>
                  <a:gd name="connsiteY6" fmla="*/ 754743 h 1248229"/>
                  <a:gd name="connsiteX7" fmla="*/ 1465943 w 1465943"/>
                  <a:gd name="connsiteY7" fmla="*/ 667657 h 1248229"/>
                  <a:gd name="connsiteX8" fmla="*/ 1306285 w 1465943"/>
                  <a:gd name="connsiteY8" fmla="*/ 1146629 h 1248229"/>
                  <a:gd name="connsiteX9" fmla="*/ 856343 w 1465943"/>
                  <a:gd name="connsiteY9" fmla="*/ 1248229 h 1248229"/>
                  <a:gd name="connsiteX10" fmla="*/ 740228 w 1465943"/>
                  <a:gd name="connsiteY10" fmla="*/ 1204686 h 1248229"/>
                  <a:gd name="connsiteX11" fmla="*/ 885371 w 1465943"/>
                  <a:gd name="connsiteY11" fmla="*/ 943429 h 1248229"/>
                  <a:gd name="connsiteX12" fmla="*/ 493485 w 1465943"/>
                  <a:gd name="connsiteY12" fmla="*/ 1030515 h 1248229"/>
                  <a:gd name="connsiteX13" fmla="*/ 580571 w 1465943"/>
                  <a:gd name="connsiteY13" fmla="*/ 638629 h 1248229"/>
                  <a:gd name="connsiteX14" fmla="*/ 391885 w 1465943"/>
                  <a:gd name="connsiteY14" fmla="*/ 653143 h 1248229"/>
                  <a:gd name="connsiteX15" fmla="*/ 449943 w 1465943"/>
                  <a:gd name="connsiteY15" fmla="*/ 522515 h 1248229"/>
                  <a:gd name="connsiteX16" fmla="*/ 0 w 1465943"/>
                  <a:gd name="connsiteY16" fmla="*/ 580572 h 1248229"/>
                  <a:gd name="connsiteX17" fmla="*/ 188685 w 1465943"/>
                  <a:gd name="connsiteY17" fmla="*/ 58057 h 124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65943" h="1248229">
                    <a:moveTo>
                      <a:pt x="188685" y="58057"/>
                    </a:moveTo>
                    <a:lnTo>
                      <a:pt x="682171" y="0"/>
                    </a:lnTo>
                    <a:lnTo>
                      <a:pt x="667657" y="188686"/>
                    </a:lnTo>
                    <a:lnTo>
                      <a:pt x="1103085" y="72572"/>
                    </a:lnTo>
                    <a:lnTo>
                      <a:pt x="943428" y="493486"/>
                    </a:lnTo>
                    <a:lnTo>
                      <a:pt x="1117600" y="449943"/>
                    </a:lnTo>
                    <a:lnTo>
                      <a:pt x="1074057" y="754743"/>
                    </a:lnTo>
                    <a:lnTo>
                      <a:pt x="1465943" y="667657"/>
                    </a:lnTo>
                    <a:lnTo>
                      <a:pt x="1306285" y="1146629"/>
                    </a:lnTo>
                    <a:lnTo>
                      <a:pt x="856343" y="1248229"/>
                    </a:lnTo>
                    <a:lnTo>
                      <a:pt x="740228" y="1204686"/>
                    </a:lnTo>
                    <a:lnTo>
                      <a:pt x="885371" y="943429"/>
                    </a:lnTo>
                    <a:lnTo>
                      <a:pt x="493485" y="1030515"/>
                    </a:lnTo>
                    <a:lnTo>
                      <a:pt x="580571" y="638629"/>
                    </a:lnTo>
                    <a:lnTo>
                      <a:pt x="391885" y="653143"/>
                    </a:lnTo>
                    <a:lnTo>
                      <a:pt x="449943" y="522515"/>
                    </a:lnTo>
                    <a:lnTo>
                      <a:pt x="0" y="580572"/>
                    </a:lnTo>
                    <a:lnTo>
                      <a:pt x="188685" y="58057"/>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63" name="Group 362"/>
            <p:cNvGrpSpPr/>
            <p:nvPr/>
          </p:nvGrpSpPr>
          <p:grpSpPr>
            <a:xfrm>
              <a:off x="7034471" y="5477447"/>
              <a:ext cx="1465943" cy="1248229"/>
              <a:chOff x="4760686" y="5500914"/>
              <a:chExt cx="1465943" cy="1248229"/>
            </a:xfrm>
          </p:grpSpPr>
          <p:grpSp>
            <p:nvGrpSpPr>
              <p:cNvPr id="364" name="Group 363"/>
              <p:cNvGrpSpPr/>
              <p:nvPr/>
            </p:nvGrpSpPr>
            <p:grpSpPr>
              <a:xfrm rot="2934478" flipV="1">
                <a:off x="5315615" y="5537312"/>
                <a:ext cx="360040" cy="674545"/>
                <a:chOff x="5796136" y="2348880"/>
                <a:chExt cx="360040" cy="711696"/>
              </a:xfrm>
            </p:grpSpPr>
            <p:sp>
              <p:nvSpPr>
                <p:cNvPr id="375" name="Isosceles Triangle 374"/>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6" name="Isosceles Triangle 375"/>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65" name="Group 364"/>
              <p:cNvGrpSpPr/>
              <p:nvPr/>
            </p:nvGrpSpPr>
            <p:grpSpPr>
              <a:xfrm rot="2934478">
                <a:off x="5387623" y="5897352"/>
                <a:ext cx="360040" cy="674545"/>
                <a:chOff x="5796136" y="2348880"/>
                <a:chExt cx="360040" cy="711696"/>
              </a:xfrm>
            </p:grpSpPr>
            <p:sp>
              <p:nvSpPr>
                <p:cNvPr id="373" name="Isosceles Triangle 372"/>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4" name="Isosceles Triangle 373"/>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66" name="Group 365"/>
              <p:cNvGrpSpPr/>
              <p:nvPr/>
            </p:nvGrpSpPr>
            <p:grpSpPr>
              <a:xfrm rot="2934478">
                <a:off x="4953076" y="5450463"/>
                <a:ext cx="360040" cy="674545"/>
                <a:chOff x="5796136" y="2348880"/>
                <a:chExt cx="360040" cy="711696"/>
              </a:xfrm>
            </p:grpSpPr>
            <p:sp>
              <p:nvSpPr>
                <p:cNvPr id="371" name="Isosceles Triangle 370"/>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2" name="Isosceles Triangle 371"/>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367" name="Group 366"/>
              <p:cNvGrpSpPr/>
              <p:nvPr/>
            </p:nvGrpSpPr>
            <p:grpSpPr>
              <a:xfrm rot="2934478" flipV="1">
                <a:off x="5700593" y="6118751"/>
                <a:ext cx="360040" cy="674545"/>
                <a:chOff x="5796136" y="2348880"/>
                <a:chExt cx="360040" cy="711696"/>
              </a:xfrm>
            </p:grpSpPr>
            <p:sp>
              <p:nvSpPr>
                <p:cNvPr id="369" name="Isosceles Triangle 368"/>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70" name="Isosceles Triangle 369"/>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
            <p:nvSpPr>
              <p:cNvPr id="368" name="Freeform 367"/>
              <p:cNvSpPr/>
              <p:nvPr/>
            </p:nvSpPr>
            <p:spPr>
              <a:xfrm>
                <a:off x="4760686" y="5500914"/>
                <a:ext cx="1465943" cy="1248229"/>
              </a:xfrm>
              <a:custGeom>
                <a:avLst/>
                <a:gdLst>
                  <a:gd name="connsiteX0" fmla="*/ 188685 w 1465943"/>
                  <a:gd name="connsiteY0" fmla="*/ 58057 h 1248229"/>
                  <a:gd name="connsiteX1" fmla="*/ 682171 w 1465943"/>
                  <a:gd name="connsiteY1" fmla="*/ 0 h 1248229"/>
                  <a:gd name="connsiteX2" fmla="*/ 667657 w 1465943"/>
                  <a:gd name="connsiteY2" fmla="*/ 188686 h 1248229"/>
                  <a:gd name="connsiteX3" fmla="*/ 1103085 w 1465943"/>
                  <a:gd name="connsiteY3" fmla="*/ 72572 h 1248229"/>
                  <a:gd name="connsiteX4" fmla="*/ 943428 w 1465943"/>
                  <a:gd name="connsiteY4" fmla="*/ 493486 h 1248229"/>
                  <a:gd name="connsiteX5" fmla="*/ 1117600 w 1465943"/>
                  <a:gd name="connsiteY5" fmla="*/ 449943 h 1248229"/>
                  <a:gd name="connsiteX6" fmla="*/ 1074057 w 1465943"/>
                  <a:gd name="connsiteY6" fmla="*/ 754743 h 1248229"/>
                  <a:gd name="connsiteX7" fmla="*/ 1465943 w 1465943"/>
                  <a:gd name="connsiteY7" fmla="*/ 667657 h 1248229"/>
                  <a:gd name="connsiteX8" fmla="*/ 1306285 w 1465943"/>
                  <a:gd name="connsiteY8" fmla="*/ 1146629 h 1248229"/>
                  <a:gd name="connsiteX9" fmla="*/ 856343 w 1465943"/>
                  <a:gd name="connsiteY9" fmla="*/ 1248229 h 1248229"/>
                  <a:gd name="connsiteX10" fmla="*/ 740228 w 1465943"/>
                  <a:gd name="connsiteY10" fmla="*/ 1204686 h 1248229"/>
                  <a:gd name="connsiteX11" fmla="*/ 885371 w 1465943"/>
                  <a:gd name="connsiteY11" fmla="*/ 943429 h 1248229"/>
                  <a:gd name="connsiteX12" fmla="*/ 493485 w 1465943"/>
                  <a:gd name="connsiteY12" fmla="*/ 1030515 h 1248229"/>
                  <a:gd name="connsiteX13" fmla="*/ 580571 w 1465943"/>
                  <a:gd name="connsiteY13" fmla="*/ 638629 h 1248229"/>
                  <a:gd name="connsiteX14" fmla="*/ 391885 w 1465943"/>
                  <a:gd name="connsiteY14" fmla="*/ 653143 h 1248229"/>
                  <a:gd name="connsiteX15" fmla="*/ 449943 w 1465943"/>
                  <a:gd name="connsiteY15" fmla="*/ 522515 h 1248229"/>
                  <a:gd name="connsiteX16" fmla="*/ 0 w 1465943"/>
                  <a:gd name="connsiteY16" fmla="*/ 580572 h 1248229"/>
                  <a:gd name="connsiteX17" fmla="*/ 188685 w 1465943"/>
                  <a:gd name="connsiteY17" fmla="*/ 58057 h 1248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65943" h="1248229">
                    <a:moveTo>
                      <a:pt x="188685" y="58057"/>
                    </a:moveTo>
                    <a:lnTo>
                      <a:pt x="682171" y="0"/>
                    </a:lnTo>
                    <a:lnTo>
                      <a:pt x="667657" y="188686"/>
                    </a:lnTo>
                    <a:lnTo>
                      <a:pt x="1103085" y="72572"/>
                    </a:lnTo>
                    <a:lnTo>
                      <a:pt x="943428" y="493486"/>
                    </a:lnTo>
                    <a:lnTo>
                      <a:pt x="1117600" y="449943"/>
                    </a:lnTo>
                    <a:lnTo>
                      <a:pt x="1074057" y="754743"/>
                    </a:lnTo>
                    <a:lnTo>
                      <a:pt x="1465943" y="667657"/>
                    </a:lnTo>
                    <a:lnTo>
                      <a:pt x="1306285" y="1146629"/>
                    </a:lnTo>
                    <a:lnTo>
                      <a:pt x="856343" y="1248229"/>
                    </a:lnTo>
                    <a:lnTo>
                      <a:pt x="740228" y="1204686"/>
                    </a:lnTo>
                    <a:lnTo>
                      <a:pt x="885371" y="943429"/>
                    </a:lnTo>
                    <a:lnTo>
                      <a:pt x="493485" y="1030515"/>
                    </a:lnTo>
                    <a:lnTo>
                      <a:pt x="580571" y="638629"/>
                    </a:lnTo>
                    <a:lnTo>
                      <a:pt x="391885" y="653143"/>
                    </a:lnTo>
                    <a:lnTo>
                      <a:pt x="449943" y="522515"/>
                    </a:lnTo>
                    <a:lnTo>
                      <a:pt x="0" y="580572"/>
                    </a:lnTo>
                    <a:lnTo>
                      <a:pt x="188685" y="58057"/>
                    </a:ln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grpSp>
        <p:nvGrpSpPr>
          <p:cNvPr id="413" name="Group 412"/>
          <p:cNvGrpSpPr/>
          <p:nvPr/>
        </p:nvGrpSpPr>
        <p:grpSpPr>
          <a:xfrm rot="3374542">
            <a:off x="4745438" y="2020493"/>
            <a:ext cx="360040" cy="674545"/>
            <a:chOff x="5796136" y="2348880"/>
            <a:chExt cx="360040" cy="711696"/>
          </a:xfrm>
        </p:grpSpPr>
        <p:sp>
          <p:nvSpPr>
            <p:cNvPr id="414" name="Isosceles Triangle 413"/>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15" name="Isosceles Triangle 414"/>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16" name="Group 415"/>
          <p:cNvGrpSpPr/>
          <p:nvPr/>
        </p:nvGrpSpPr>
        <p:grpSpPr>
          <a:xfrm rot="7041018">
            <a:off x="4241382" y="2201393"/>
            <a:ext cx="360040" cy="674545"/>
            <a:chOff x="5796136" y="2348880"/>
            <a:chExt cx="360040" cy="711696"/>
          </a:xfrm>
        </p:grpSpPr>
        <p:sp>
          <p:nvSpPr>
            <p:cNvPr id="417" name="Isosceles Triangle 416"/>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18" name="Isosceles Triangle 417"/>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19" name="Group 418"/>
          <p:cNvGrpSpPr/>
          <p:nvPr/>
        </p:nvGrpSpPr>
        <p:grpSpPr>
          <a:xfrm rot="12940179">
            <a:off x="5213490" y="2187143"/>
            <a:ext cx="360040" cy="674545"/>
            <a:chOff x="5796136" y="2348880"/>
            <a:chExt cx="360040" cy="711696"/>
          </a:xfrm>
        </p:grpSpPr>
        <p:sp>
          <p:nvSpPr>
            <p:cNvPr id="420" name="Isosceles Triangle 419"/>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1" name="Isosceles Triangle 420"/>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22" name="Group 421"/>
          <p:cNvGrpSpPr/>
          <p:nvPr/>
        </p:nvGrpSpPr>
        <p:grpSpPr>
          <a:xfrm rot="17845778">
            <a:off x="5681542" y="1971069"/>
            <a:ext cx="360040" cy="674545"/>
            <a:chOff x="5796136" y="2348880"/>
            <a:chExt cx="360040" cy="711696"/>
          </a:xfrm>
        </p:grpSpPr>
        <p:sp>
          <p:nvSpPr>
            <p:cNvPr id="423" name="Isosceles Triangle 422"/>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4" name="Isosceles Triangle 423"/>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grpSp>
        <p:nvGrpSpPr>
          <p:cNvPr id="425" name="Group 424"/>
          <p:cNvGrpSpPr/>
          <p:nvPr/>
        </p:nvGrpSpPr>
        <p:grpSpPr>
          <a:xfrm rot="9032337">
            <a:off x="6204477" y="2194770"/>
            <a:ext cx="360040" cy="674545"/>
            <a:chOff x="5796136" y="2348880"/>
            <a:chExt cx="360040" cy="711696"/>
          </a:xfrm>
        </p:grpSpPr>
        <p:sp>
          <p:nvSpPr>
            <p:cNvPr id="426" name="Isosceles Triangle 425"/>
            <p:cNvSpPr/>
            <p:nvPr/>
          </p:nvSpPr>
          <p:spPr>
            <a:xfrm>
              <a:off x="5796136" y="2348880"/>
              <a:ext cx="360040" cy="360040"/>
            </a:xfrm>
            <a:prstGeom prst="triangle">
              <a:avLst/>
            </a:prstGeom>
            <a:solidFill>
              <a:srgbClr val="FF0000"/>
            </a:solidFill>
            <a:ln w="31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27" name="Isosceles Triangle 426"/>
            <p:cNvSpPr/>
            <p:nvPr/>
          </p:nvSpPr>
          <p:spPr>
            <a:xfrm flipV="1">
              <a:off x="5796136" y="2708920"/>
              <a:ext cx="360040" cy="351656"/>
            </a:xfrm>
            <a:prstGeom prst="triangle">
              <a:avLst/>
            </a:prstGeom>
            <a:solidFill>
              <a:srgbClr val="0080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3568030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6"/>
                                        </p:tgtEl>
                                        <p:attrNameLst>
                                          <p:attrName>style.visibility</p:attrName>
                                        </p:attrNameLst>
                                      </p:cBhvr>
                                      <p:to>
                                        <p:strVal val="visible"/>
                                      </p:to>
                                    </p:set>
                                    <p:animEffect transition="in" filter="fade">
                                      <p:cBhvr>
                                        <p:cTn id="7" dur="500"/>
                                        <p:tgtEl>
                                          <p:spTgt spid="416"/>
                                        </p:tgtEl>
                                      </p:cBhvr>
                                    </p:animEffect>
                                  </p:childTnLst>
                                </p:cTn>
                              </p:par>
                              <p:par>
                                <p:cTn id="8" presetID="10" presetClass="entr" presetSubtype="0" fill="hold" nodeType="withEffect">
                                  <p:stCondLst>
                                    <p:cond delay="0"/>
                                  </p:stCondLst>
                                  <p:childTnLst>
                                    <p:set>
                                      <p:cBhvr>
                                        <p:cTn id="9" dur="1" fill="hold">
                                          <p:stCondLst>
                                            <p:cond delay="0"/>
                                          </p:stCondLst>
                                        </p:cTn>
                                        <p:tgtEl>
                                          <p:spTgt spid="413"/>
                                        </p:tgtEl>
                                        <p:attrNameLst>
                                          <p:attrName>style.visibility</p:attrName>
                                        </p:attrNameLst>
                                      </p:cBhvr>
                                      <p:to>
                                        <p:strVal val="visible"/>
                                      </p:to>
                                    </p:set>
                                    <p:animEffect transition="in" filter="fade">
                                      <p:cBhvr>
                                        <p:cTn id="10" dur="500"/>
                                        <p:tgtEl>
                                          <p:spTgt spid="413"/>
                                        </p:tgtEl>
                                      </p:cBhvr>
                                    </p:animEffect>
                                  </p:childTnLst>
                                </p:cTn>
                              </p:par>
                              <p:par>
                                <p:cTn id="11" presetID="10" presetClass="entr" presetSubtype="0" fill="hold" nodeType="withEffect">
                                  <p:stCondLst>
                                    <p:cond delay="0"/>
                                  </p:stCondLst>
                                  <p:childTnLst>
                                    <p:set>
                                      <p:cBhvr>
                                        <p:cTn id="12" dur="1" fill="hold">
                                          <p:stCondLst>
                                            <p:cond delay="0"/>
                                          </p:stCondLst>
                                        </p:cTn>
                                        <p:tgtEl>
                                          <p:spTgt spid="419"/>
                                        </p:tgtEl>
                                        <p:attrNameLst>
                                          <p:attrName>style.visibility</p:attrName>
                                        </p:attrNameLst>
                                      </p:cBhvr>
                                      <p:to>
                                        <p:strVal val="visible"/>
                                      </p:to>
                                    </p:set>
                                    <p:animEffect transition="in" filter="fade">
                                      <p:cBhvr>
                                        <p:cTn id="13" dur="500"/>
                                        <p:tgtEl>
                                          <p:spTgt spid="419"/>
                                        </p:tgtEl>
                                      </p:cBhvr>
                                    </p:animEffect>
                                  </p:childTnLst>
                                </p:cTn>
                              </p:par>
                              <p:par>
                                <p:cTn id="14" presetID="10" presetClass="entr" presetSubtype="0" fill="hold" nodeType="withEffect">
                                  <p:stCondLst>
                                    <p:cond delay="0"/>
                                  </p:stCondLst>
                                  <p:childTnLst>
                                    <p:set>
                                      <p:cBhvr>
                                        <p:cTn id="15" dur="1" fill="hold">
                                          <p:stCondLst>
                                            <p:cond delay="0"/>
                                          </p:stCondLst>
                                        </p:cTn>
                                        <p:tgtEl>
                                          <p:spTgt spid="422"/>
                                        </p:tgtEl>
                                        <p:attrNameLst>
                                          <p:attrName>style.visibility</p:attrName>
                                        </p:attrNameLst>
                                      </p:cBhvr>
                                      <p:to>
                                        <p:strVal val="visible"/>
                                      </p:to>
                                    </p:set>
                                    <p:animEffect transition="in" filter="fade">
                                      <p:cBhvr>
                                        <p:cTn id="16" dur="500"/>
                                        <p:tgtEl>
                                          <p:spTgt spid="422"/>
                                        </p:tgtEl>
                                      </p:cBhvr>
                                    </p:animEffect>
                                  </p:childTnLst>
                                </p:cTn>
                              </p:par>
                              <p:par>
                                <p:cTn id="17" presetID="10" presetClass="entr" presetSubtype="0" fill="hold" nodeType="withEffect">
                                  <p:stCondLst>
                                    <p:cond delay="0"/>
                                  </p:stCondLst>
                                  <p:childTnLst>
                                    <p:set>
                                      <p:cBhvr>
                                        <p:cTn id="18" dur="1" fill="hold">
                                          <p:stCondLst>
                                            <p:cond delay="0"/>
                                          </p:stCondLst>
                                        </p:cTn>
                                        <p:tgtEl>
                                          <p:spTgt spid="425"/>
                                        </p:tgtEl>
                                        <p:attrNameLst>
                                          <p:attrName>style.visibility</p:attrName>
                                        </p:attrNameLst>
                                      </p:cBhvr>
                                      <p:to>
                                        <p:strVal val="visible"/>
                                      </p:to>
                                    </p:set>
                                    <p:animEffect transition="in" filter="fade">
                                      <p:cBhvr>
                                        <p:cTn id="19" dur="500"/>
                                        <p:tgtEl>
                                          <p:spTgt spid="425"/>
                                        </p:tgtEl>
                                      </p:cBhvr>
                                    </p:animEffect>
                                  </p:childTnLst>
                                </p:cTn>
                              </p:par>
                            </p:childTnLst>
                          </p:cTn>
                        </p:par>
                        <p:par>
                          <p:cTn id="20" fill="hold">
                            <p:stCondLst>
                              <p:cond delay="500"/>
                            </p:stCondLst>
                            <p:childTnLst>
                              <p:par>
                                <p:cTn id="21" presetID="8" presetClass="emph" presetSubtype="0" repeatCount="indefinite" fill="hold" nodeType="afterEffect">
                                  <p:stCondLst>
                                    <p:cond delay="0"/>
                                  </p:stCondLst>
                                  <p:endCondLst>
                                    <p:cond evt="onNext" delay="0">
                                      <p:tgtEl>
                                        <p:sldTgt/>
                                      </p:tgtEl>
                                    </p:cond>
                                  </p:endCondLst>
                                  <p:childTnLst>
                                    <p:animRot by="-21600000">
                                      <p:cBhvr>
                                        <p:cTn id="22" dur="1500" fill="hold"/>
                                        <p:tgtEl>
                                          <p:spTgt spid="416"/>
                                        </p:tgtEl>
                                        <p:attrNameLst>
                                          <p:attrName>r</p:attrName>
                                        </p:attrNameLst>
                                      </p:cBhvr>
                                    </p:animRot>
                                  </p:childTnLst>
                                </p:cTn>
                              </p:par>
                              <p:par>
                                <p:cTn id="23" presetID="8" presetClass="emph" presetSubtype="0" repeatCount="indefinite" fill="hold" nodeType="withEffect">
                                  <p:stCondLst>
                                    <p:cond delay="0"/>
                                  </p:stCondLst>
                                  <p:endCondLst>
                                    <p:cond evt="onNext" delay="0">
                                      <p:tgtEl>
                                        <p:sldTgt/>
                                      </p:tgtEl>
                                    </p:cond>
                                  </p:endCondLst>
                                  <p:childTnLst>
                                    <p:animRot by="21600000">
                                      <p:cBhvr>
                                        <p:cTn id="24" dur="1000" fill="hold"/>
                                        <p:tgtEl>
                                          <p:spTgt spid="413"/>
                                        </p:tgtEl>
                                        <p:attrNameLst>
                                          <p:attrName>r</p:attrName>
                                        </p:attrNameLst>
                                      </p:cBhvr>
                                    </p:animRot>
                                  </p:childTnLst>
                                </p:cTn>
                              </p:par>
                              <p:par>
                                <p:cTn id="25" presetID="8" presetClass="emph" presetSubtype="0" repeatCount="indefinite" fill="hold" nodeType="withEffect">
                                  <p:stCondLst>
                                    <p:cond delay="0"/>
                                  </p:stCondLst>
                                  <p:endCondLst>
                                    <p:cond evt="onNext" delay="0">
                                      <p:tgtEl>
                                        <p:sldTgt/>
                                      </p:tgtEl>
                                    </p:cond>
                                  </p:endCondLst>
                                  <p:childTnLst>
                                    <p:animRot by="-21600000">
                                      <p:cBhvr>
                                        <p:cTn id="26" dur="1750" fill="hold"/>
                                        <p:tgtEl>
                                          <p:spTgt spid="419"/>
                                        </p:tgtEl>
                                        <p:attrNameLst>
                                          <p:attrName>r</p:attrName>
                                        </p:attrNameLst>
                                      </p:cBhvr>
                                    </p:animRot>
                                  </p:childTnLst>
                                </p:cTn>
                              </p:par>
                              <p:par>
                                <p:cTn id="27" presetID="8" presetClass="emph" presetSubtype="0" repeatCount="indefinite" fill="hold" nodeType="withEffect">
                                  <p:stCondLst>
                                    <p:cond delay="0"/>
                                  </p:stCondLst>
                                  <p:endCondLst>
                                    <p:cond evt="onNext" delay="0">
                                      <p:tgtEl>
                                        <p:sldTgt/>
                                      </p:tgtEl>
                                    </p:cond>
                                  </p:endCondLst>
                                  <p:childTnLst>
                                    <p:animRot by="21600000">
                                      <p:cBhvr>
                                        <p:cTn id="28" dur="2000" fill="hold"/>
                                        <p:tgtEl>
                                          <p:spTgt spid="422"/>
                                        </p:tgtEl>
                                        <p:attrNameLst>
                                          <p:attrName>r</p:attrName>
                                        </p:attrNameLst>
                                      </p:cBhvr>
                                    </p:animRot>
                                  </p:childTnLst>
                                </p:cTn>
                              </p:par>
                              <p:par>
                                <p:cTn id="29" presetID="8" presetClass="emph" presetSubtype="0" repeatCount="indefinite" fill="hold" nodeType="withEffect">
                                  <p:stCondLst>
                                    <p:cond delay="0"/>
                                  </p:stCondLst>
                                  <p:endCondLst>
                                    <p:cond evt="onNext" delay="0">
                                      <p:tgtEl>
                                        <p:sldTgt/>
                                      </p:tgtEl>
                                    </p:cond>
                                  </p:endCondLst>
                                  <p:childTnLst>
                                    <p:animRot by="-21600000">
                                      <p:cBhvr>
                                        <p:cTn id="30" dur="1000" fill="hold"/>
                                        <p:tgtEl>
                                          <p:spTgt spid="425"/>
                                        </p:tgtEl>
                                        <p:attrNameLst>
                                          <p:attrName>r</p:attrName>
                                        </p:attrNameLst>
                                      </p:cBhvr>
                                    </p:animRot>
                                  </p:childTnLst>
                                </p:cTn>
                              </p:par>
                            </p:childTnLst>
                          </p:cTn>
                        </p:par>
                        <p:par>
                          <p:cTn id="31" fill="hold">
                            <p:stCondLst>
                              <p:cond delay="2500"/>
                            </p:stCondLst>
                            <p:childTnLst>
                              <p:par>
                                <p:cTn id="32" presetID="1" presetClass="entr" presetSubtype="0" fill="hold" nodeType="afterEffect">
                                  <p:stCondLst>
                                    <p:cond delay="0"/>
                                  </p:stCondLst>
                                  <p:childTnLst>
                                    <p:set>
                                      <p:cBhvr>
                                        <p:cTn id="33" dur="1" fill="hold">
                                          <p:stCondLst>
                                            <p:cond delay="0"/>
                                          </p:stCondLst>
                                        </p:cTn>
                                        <p:tgtEl>
                                          <p:spTgt spid="3995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39957"/>
                                        </p:tgtEl>
                                        <p:attrNameLst>
                                          <p:attrName>style.visibility</p:attrName>
                                        </p:attrNameLst>
                                      </p:cBhvr>
                                      <p:to>
                                        <p:strVal val="visible"/>
                                      </p:to>
                                    </p:set>
                                    <p:animEffect transition="in" filter="fade">
                                      <p:cBhvr>
                                        <p:cTn id="38" dur="500"/>
                                        <p:tgtEl>
                                          <p:spTgt spid="39957"/>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39958"/>
                                        </p:tgtEl>
                                        <p:attrNameLst>
                                          <p:attrName>style.visibility</p:attrName>
                                        </p:attrNameLst>
                                      </p:cBhvr>
                                      <p:to>
                                        <p:strVal val="visible"/>
                                      </p:to>
                                    </p:set>
                                    <p:animEffect transition="in" filter="fade">
                                      <p:cBhvr>
                                        <p:cTn id="43" dur="500"/>
                                        <p:tgtEl>
                                          <p:spTgt spid="3995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9959"/>
                                        </p:tgtEl>
                                        <p:attrNameLst>
                                          <p:attrName>style.visibility</p:attrName>
                                        </p:attrNameLst>
                                      </p:cBhvr>
                                      <p:to>
                                        <p:strVal val="visible"/>
                                      </p:to>
                                    </p:set>
                                    <p:animEffect transition="in" filter="fade">
                                      <p:cBhvr>
                                        <p:cTn id="48" dur="500"/>
                                        <p:tgtEl>
                                          <p:spTgt spid="399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de-CH" dirty="0" smtClean="0">
                <a:solidFill>
                  <a:schemeClr val="tx2"/>
                </a:solidFill>
              </a:rPr>
              <a:t>Magnetische Induktion vs Feldstärke</a:t>
            </a:r>
            <a:endParaRPr lang="de-CH" dirty="0">
              <a:solidFill>
                <a:schemeClr val="tx2"/>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19566154"/>
              </p:ext>
            </p:extLst>
          </p:nvPr>
        </p:nvGraphicFramePr>
        <p:xfrm>
          <a:off x="4439494" y="1556792"/>
          <a:ext cx="4680520" cy="2199083"/>
        </p:xfrm>
        <a:graphic>
          <a:graphicData uri="http://schemas.openxmlformats.org/drawingml/2006/table">
            <a:tbl>
              <a:tblPr firstRow="1" firstCol="1" bandRow="1">
                <a:tableStyleId>{5C22544A-7EE6-4342-B048-85BDC9FD1C3A}</a:tableStyleId>
              </a:tblPr>
              <a:tblGrid>
                <a:gridCol w="1743038"/>
                <a:gridCol w="2937482"/>
              </a:tblGrid>
              <a:tr h="844586">
                <a:tc>
                  <a:txBody>
                    <a:bodyPr/>
                    <a:lstStyle/>
                    <a:p>
                      <a:pPr algn="ctr">
                        <a:lnSpc>
                          <a:spcPct val="115000"/>
                        </a:lnSpc>
                        <a:spcAft>
                          <a:spcPts val="0"/>
                        </a:spcAft>
                      </a:pPr>
                      <a:r>
                        <a:rPr lang="de-CH" sz="2400" dirty="0">
                          <a:effectLst/>
                        </a:rPr>
                        <a:t>μ</a:t>
                      </a:r>
                      <a:r>
                        <a:rPr lang="de-CH" sz="2400" baseline="-25000" dirty="0">
                          <a:effectLst/>
                        </a:rPr>
                        <a:t>r</a:t>
                      </a:r>
                      <a:endParaRPr lang="de-CH" sz="2400" dirty="0">
                        <a:effectLst/>
                        <a:latin typeface="Calibri"/>
                        <a:ea typeface="Calibri"/>
                        <a:cs typeface="Times New Roman"/>
                      </a:endParaRPr>
                    </a:p>
                  </a:txBody>
                  <a:tcPr marL="38904" marR="38904" marT="0" marB="0" anchor="ctr"/>
                </a:tc>
                <a:tc>
                  <a:txBody>
                    <a:bodyPr/>
                    <a:lstStyle/>
                    <a:p>
                      <a:pPr algn="ctr">
                        <a:lnSpc>
                          <a:spcPct val="115000"/>
                        </a:lnSpc>
                        <a:spcAft>
                          <a:spcPts val="0"/>
                        </a:spcAft>
                      </a:pPr>
                      <a:r>
                        <a:rPr lang="de-CH" sz="2400" dirty="0">
                          <a:effectLst/>
                        </a:rPr>
                        <a:t>Magnetische Eigenschaft</a:t>
                      </a:r>
                      <a:endParaRPr lang="de-CH" sz="2400" dirty="0">
                        <a:effectLst/>
                        <a:latin typeface="Calibri"/>
                        <a:ea typeface="Calibri"/>
                        <a:cs typeface="Times New Roman"/>
                      </a:endParaRPr>
                    </a:p>
                  </a:txBody>
                  <a:tcPr marL="38904" marR="38904" marT="0" marB="0" anchor="ctr"/>
                </a:tc>
              </a:tr>
              <a:tr h="451499">
                <a:tc>
                  <a:txBody>
                    <a:bodyPr/>
                    <a:lstStyle/>
                    <a:p>
                      <a:pPr algn="ctr">
                        <a:lnSpc>
                          <a:spcPct val="115000"/>
                        </a:lnSpc>
                        <a:spcAft>
                          <a:spcPts val="0"/>
                        </a:spcAft>
                      </a:pPr>
                      <a:r>
                        <a:rPr lang="de-CH" sz="2400">
                          <a:effectLst/>
                        </a:rPr>
                        <a:t>0 ≤ μ</a:t>
                      </a:r>
                      <a:r>
                        <a:rPr lang="de-CH" sz="2400" baseline="-25000">
                          <a:effectLst/>
                        </a:rPr>
                        <a:t>r </a:t>
                      </a:r>
                      <a:r>
                        <a:rPr lang="de-CH" sz="2400">
                          <a:effectLst/>
                        </a:rPr>
                        <a:t>&lt; 1</a:t>
                      </a:r>
                      <a:endParaRPr lang="de-CH" sz="2400">
                        <a:effectLst/>
                        <a:latin typeface="Calibri"/>
                        <a:ea typeface="Calibri"/>
                        <a:cs typeface="Times New Roman"/>
                      </a:endParaRPr>
                    </a:p>
                  </a:txBody>
                  <a:tcPr marL="38904" marR="38904" marT="0" marB="0" anchor="b"/>
                </a:tc>
                <a:tc>
                  <a:txBody>
                    <a:bodyPr/>
                    <a:lstStyle/>
                    <a:p>
                      <a:pPr algn="ctr">
                        <a:lnSpc>
                          <a:spcPct val="115000"/>
                        </a:lnSpc>
                        <a:spcAft>
                          <a:spcPts val="0"/>
                        </a:spcAft>
                      </a:pPr>
                      <a:r>
                        <a:rPr lang="de-CH" sz="2400">
                          <a:effectLst/>
                        </a:rPr>
                        <a:t>Diamagnetisch</a:t>
                      </a:r>
                      <a:endParaRPr lang="de-CH" sz="2400">
                        <a:effectLst/>
                        <a:latin typeface="Calibri"/>
                        <a:ea typeface="Calibri"/>
                        <a:cs typeface="Times New Roman"/>
                      </a:endParaRPr>
                    </a:p>
                  </a:txBody>
                  <a:tcPr marL="38904" marR="38904" marT="0" marB="0" anchor="b"/>
                </a:tc>
              </a:tr>
              <a:tr h="451499">
                <a:tc>
                  <a:txBody>
                    <a:bodyPr/>
                    <a:lstStyle/>
                    <a:p>
                      <a:pPr algn="ctr">
                        <a:lnSpc>
                          <a:spcPct val="115000"/>
                        </a:lnSpc>
                        <a:spcAft>
                          <a:spcPts val="0"/>
                        </a:spcAft>
                      </a:pPr>
                      <a:r>
                        <a:rPr lang="de-CH" sz="2400">
                          <a:effectLst/>
                        </a:rPr>
                        <a:t>μ</a:t>
                      </a:r>
                      <a:r>
                        <a:rPr lang="de-CH" sz="2400" baseline="-25000">
                          <a:effectLst/>
                        </a:rPr>
                        <a:t>r </a:t>
                      </a:r>
                      <a:r>
                        <a:rPr lang="de-CH" sz="2400">
                          <a:effectLst/>
                        </a:rPr>
                        <a:t>&gt; 1</a:t>
                      </a:r>
                      <a:endParaRPr lang="de-CH" sz="2400">
                        <a:effectLst/>
                        <a:latin typeface="Calibri"/>
                        <a:ea typeface="Calibri"/>
                        <a:cs typeface="Times New Roman"/>
                      </a:endParaRPr>
                    </a:p>
                  </a:txBody>
                  <a:tcPr marL="38904" marR="38904" marT="0" marB="0" anchor="b"/>
                </a:tc>
                <a:tc>
                  <a:txBody>
                    <a:bodyPr/>
                    <a:lstStyle/>
                    <a:p>
                      <a:pPr algn="ctr">
                        <a:lnSpc>
                          <a:spcPct val="115000"/>
                        </a:lnSpc>
                        <a:spcAft>
                          <a:spcPts val="0"/>
                        </a:spcAft>
                      </a:pPr>
                      <a:r>
                        <a:rPr lang="de-CH" sz="2400">
                          <a:effectLst/>
                        </a:rPr>
                        <a:t>Paramagnetisch</a:t>
                      </a:r>
                      <a:endParaRPr lang="de-CH" sz="2400">
                        <a:effectLst/>
                        <a:latin typeface="Calibri"/>
                        <a:ea typeface="Calibri"/>
                        <a:cs typeface="Times New Roman"/>
                      </a:endParaRPr>
                    </a:p>
                  </a:txBody>
                  <a:tcPr marL="38904" marR="38904" marT="0" marB="0" anchor="b"/>
                </a:tc>
              </a:tr>
              <a:tr h="451499">
                <a:tc>
                  <a:txBody>
                    <a:bodyPr/>
                    <a:lstStyle/>
                    <a:p>
                      <a:pPr algn="ctr">
                        <a:lnSpc>
                          <a:spcPct val="115000"/>
                        </a:lnSpc>
                        <a:spcAft>
                          <a:spcPts val="0"/>
                        </a:spcAft>
                      </a:pPr>
                      <a:r>
                        <a:rPr lang="de-CH" sz="2400">
                          <a:effectLst/>
                        </a:rPr>
                        <a:t>μ</a:t>
                      </a:r>
                      <a:r>
                        <a:rPr lang="de-CH" sz="2400" baseline="-25000">
                          <a:effectLst/>
                        </a:rPr>
                        <a:t>r </a:t>
                      </a:r>
                      <a:r>
                        <a:rPr lang="de-CH" sz="2400">
                          <a:effectLst/>
                        </a:rPr>
                        <a:t>&gt;&gt; 1</a:t>
                      </a:r>
                      <a:endParaRPr lang="de-CH" sz="2400">
                        <a:effectLst/>
                        <a:latin typeface="Calibri"/>
                        <a:ea typeface="Calibri"/>
                        <a:cs typeface="Times New Roman"/>
                      </a:endParaRPr>
                    </a:p>
                  </a:txBody>
                  <a:tcPr marL="38904" marR="38904" marT="0" marB="0" anchor="b"/>
                </a:tc>
                <a:tc>
                  <a:txBody>
                    <a:bodyPr/>
                    <a:lstStyle/>
                    <a:p>
                      <a:pPr algn="ctr">
                        <a:lnSpc>
                          <a:spcPct val="115000"/>
                        </a:lnSpc>
                        <a:spcAft>
                          <a:spcPts val="0"/>
                        </a:spcAft>
                      </a:pPr>
                      <a:r>
                        <a:rPr lang="de-CH" sz="2400" dirty="0">
                          <a:effectLst/>
                        </a:rPr>
                        <a:t>Ferromagnetisch</a:t>
                      </a:r>
                      <a:endParaRPr lang="de-CH" sz="2400" dirty="0">
                        <a:effectLst/>
                        <a:latin typeface="Calibri"/>
                        <a:ea typeface="Calibri"/>
                        <a:cs typeface="Times New Roman"/>
                      </a:endParaRPr>
                    </a:p>
                  </a:txBody>
                  <a:tcPr marL="38904" marR="38904" marT="0" marB="0" anchor="b"/>
                </a:tc>
              </a:tr>
            </a:tbl>
          </a:graphicData>
        </a:graphic>
      </p:graphicFrame>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CH"/>
          </a:p>
        </p:txBody>
      </p:sp>
      <p:pic>
        <p:nvPicPr>
          <p:cNvPr id="43009" name="Picture 4" descr="Description: http://upload.wikimedia.org/wikipedia/commons/thumb/0/04/Permeability_by_Zureks.svg/220px-Permeability_by_Zureks.sv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1268760"/>
            <a:ext cx="4104456" cy="316037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617537" y="6629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CH"/>
          </a:p>
        </p:txBody>
      </p:sp>
      <p:sp>
        <p:nvSpPr>
          <p:cNvPr id="7" name="Rectangle 5"/>
          <p:cNvSpPr>
            <a:spLocks noChangeArrowheads="1"/>
          </p:cNvSpPr>
          <p:nvPr/>
        </p:nvSpPr>
        <p:spPr bwMode="auto">
          <a:xfrm>
            <a:off x="3716338" y="56070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mc:AlternateContent xmlns:mc="http://schemas.openxmlformats.org/markup-compatibility/2006" xmlns:a14="http://schemas.microsoft.com/office/drawing/2010/main">
        <mc:Choice Requires="a14">
          <p:sp>
            <p:nvSpPr>
              <p:cNvPr id="8" name="TextBox 7"/>
              <p:cNvSpPr txBox="1"/>
              <p:nvPr/>
            </p:nvSpPr>
            <p:spPr>
              <a:xfrm>
                <a:off x="426070" y="4683720"/>
                <a:ext cx="8466409" cy="923330"/>
              </a:xfrm>
              <a:prstGeom prst="rect">
                <a:avLst/>
              </a:prstGeom>
              <a:noFill/>
            </p:spPr>
            <p:txBody>
              <a:bodyPr wrap="square" rtlCol="0">
                <a:spAutoFit/>
              </a:bodyPr>
              <a:lstStyle/>
              <a:p>
                <a:r>
                  <a:rPr lang="de-CH" dirty="0" smtClean="0"/>
                  <a:t>H = Feldstärke des  angelegten Magnetfeldes</a:t>
                </a:r>
              </a:p>
              <a:p>
                <a:r>
                  <a:rPr lang="de-CH" dirty="0" smtClean="0"/>
                  <a:t>B = magnetische Induktion</a:t>
                </a:r>
                <a14:m>
                  <m:oMath xmlns:m="http://schemas.openxmlformats.org/officeDocument/2006/math">
                    <m:r>
                      <a:rPr lang="de-CH" b="0" i="0" smtClean="0">
                        <a:latin typeface="Cambria Math"/>
                      </a:rPr>
                      <m:t>  </m:t>
                    </m:r>
                    <m:r>
                      <a:rPr lang="de-CH" b="1" i="1">
                        <a:latin typeface="Cambria Math"/>
                      </a:rPr>
                      <m:t>𝑩</m:t>
                    </m:r>
                    <m:r>
                      <a:rPr lang="de-CH" b="1" i="1">
                        <a:latin typeface="Cambria Math"/>
                      </a:rPr>
                      <m:t>≈</m:t>
                    </m:r>
                    <m:r>
                      <a:rPr lang="de-CH" b="1" i="1">
                        <a:latin typeface="Cambria Math"/>
                      </a:rPr>
                      <m:t>𝒏</m:t>
                    </m:r>
                    <m:r>
                      <a:rPr lang="de-CH" b="1" i="1">
                        <a:latin typeface="Cambria Math"/>
                      </a:rPr>
                      <m:t>(</m:t>
                    </m:r>
                    <m:r>
                      <a:rPr lang="de-CH" b="1" i="1">
                        <a:latin typeface="Cambria Math"/>
                      </a:rPr>
                      <m:t>𝒏</m:t>
                    </m:r>
                    <m:r>
                      <a:rPr lang="de-CH" b="1" i="1">
                        <a:latin typeface="Cambria Math"/>
                      </a:rPr>
                      <m:t>+</m:t>
                    </m:r>
                    <m:r>
                      <a:rPr lang="de-CH" b="1" i="1">
                        <a:latin typeface="Cambria Math"/>
                      </a:rPr>
                      <m:t>𝟐</m:t>
                    </m:r>
                    <m:r>
                      <a:rPr lang="de-CH" b="1" i="1">
                        <a:latin typeface="Cambria Math"/>
                      </a:rPr>
                      <m:t>)</m:t>
                    </m:r>
                  </m:oMath>
                </a14:m>
                <a:endParaRPr lang="de-CH" dirty="0" smtClean="0"/>
              </a:p>
              <a:p>
                <a:r>
                  <a:rPr lang="de-CH" dirty="0" smtClean="0">
                    <a:latin typeface="Symbol" pitchFamily="18" charset="2"/>
                  </a:rPr>
                  <a:t>m</a:t>
                </a:r>
                <a:r>
                  <a:rPr lang="de-CH" dirty="0" smtClean="0"/>
                  <a:t> =  magnetische Permeabilität</a:t>
                </a:r>
                <a:endParaRPr lang="de-CH" dirty="0"/>
              </a:p>
            </p:txBody>
          </p:sp>
        </mc:Choice>
        <mc:Fallback xmlns="">
          <p:sp>
            <p:nvSpPr>
              <p:cNvPr id="8" name="TextBox 7"/>
              <p:cNvSpPr txBox="1">
                <a:spLocks noRot="1" noChangeAspect="1" noMove="1" noResize="1" noEditPoints="1" noAdjustHandles="1" noChangeArrowheads="1" noChangeShapeType="1" noTextEdit="1"/>
              </p:cNvSpPr>
              <p:nvPr/>
            </p:nvSpPr>
            <p:spPr>
              <a:xfrm>
                <a:off x="426070" y="4683720"/>
                <a:ext cx="8466409" cy="923330"/>
              </a:xfrm>
              <a:prstGeom prst="rect">
                <a:avLst/>
              </a:prstGeom>
              <a:blipFill rotWithShape="1">
                <a:blip r:embed="rId4"/>
                <a:stretch>
                  <a:fillRect l="-648" t="-3289" b="-9211"/>
                </a:stretch>
              </a:blipFill>
            </p:spPr>
            <p:txBody>
              <a:bodyPr/>
              <a:lstStyle/>
              <a:p>
                <a:r>
                  <a:rPr lang="de-CH">
                    <a:noFill/>
                  </a:rPr>
                  <a:t> </a:t>
                </a:r>
              </a:p>
            </p:txBody>
          </p:sp>
        </mc:Fallback>
      </mc:AlternateContent>
    </p:spTree>
    <p:extLst>
      <p:ext uri="{BB962C8B-B14F-4D97-AF65-F5344CB8AC3E}">
        <p14:creationId xmlns:p14="http://schemas.microsoft.com/office/powerpoint/2010/main" val="476304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6712"/>
          </a:xfrm>
        </p:spPr>
        <p:txBody>
          <a:bodyPr/>
          <a:lstStyle/>
          <a:p>
            <a:r>
              <a:rPr lang="de-CH" dirty="0" smtClean="0">
                <a:solidFill>
                  <a:schemeClr val="tx2"/>
                </a:solidFill>
              </a:rPr>
              <a:t>Theoretische Grundlagen</a:t>
            </a:r>
            <a:endParaRPr lang="de-CH" dirty="0">
              <a:solidFill>
                <a:schemeClr val="tx2"/>
              </a:solidFill>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288876" y="1052736"/>
                <a:ext cx="8686800" cy="3312368"/>
              </a:xfrm>
            </p:spPr>
            <p:txBody>
              <a:bodyPr>
                <a:normAutofit/>
              </a:bodyPr>
              <a:lstStyle/>
              <a:p>
                <a:pPr marL="0" indent="0">
                  <a:buNone/>
                </a:pPr>
                <a:r>
                  <a:rPr lang="de-CH" b="1" i="1" dirty="0"/>
                  <a:t>B = H + 4</a:t>
                </a:r>
                <a:r>
                  <a:rPr lang="de-CH" b="1" i="1" dirty="0">
                    <a:latin typeface="Symbol" pitchFamily="18" charset="2"/>
                  </a:rPr>
                  <a:t>p</a:t>
                </a:r>
                <a:r>
                  <a:rPr lang="de-CH" b="1" i="1" dirty="0"/>
                  <a:t> </a:t>
                </a:r>
                <a:r>
                  <a:rPr lang="de-CH" b="1" i="1" dirty="0" smtClean="0"/>
                  <a:t>M</a:t>
                </a:r>
              </a:p>
              <a:p>
                <a:pPr marL="0" indent="0">
                  <a:buNone/>
                </a:pPr>
                <a:r>
                  <a:rPr lang="de-CH" b="1" i="1" dirty="0">
                    <a:latin typeface="Symbol" pitchFamily="18" charset="2"/>
                  </a:rPr>
                  <a:t>c</a:t>
                </a:r>
                <a:r>
                  <a:rPr lang="de-CH" b="1" i="1" baseline="-25000" dirty="0"/>
                  <a:t>M </a:t>
                </a:r>
                <a:r>
                  <a:rPr lang="de-CH" b="1" i="1" dirty="0"/>
                  <a:t>= </a:t>
                </a:r>
                <a:r>
                  <a:rPr lang="de-CH" b="1" i="1" dirty="0" smtClean="0"/>
                  <a:t>C/T  </a:t>
                </a:r>
                <a:r>
                  <a:rPr lang="de-CH" b="1" i="1" dirty="0">
                    <a:sym typeface="Wingdings" pitchFamily="2" charset="2"/>
                  </a:rPr>
                  <a:t> </a:t>
                </a:r>
              </a:p>
              <a:p>
                <a:pPr marL="0" indent="0">
                  <a:buNone/>
                </a:pPr>
                <a:r>
                  <a:rPr lang="de-CH" b="1" i="1" dirty="0">
                    <a:latin typeface="Symbol" pitchFamily="18" charset="2"/>
                  </a:rPr>
                  <a:t>m</a:t>
                </a:r>
                <a:r>
                  <a:rPr lang="en-US" b="1" i="1" baseline="-25000" dirty="0" err="1"/>
                  <a:t>eff</a:t>
                </a:r>
                <a:r>
                  <a:rPr lang="en-US" b="1" i="1" dirty="0"/>
                  <a:t> = (8</a:t>
                </a:r>
                <a:r>
                  <a:rPr lang="de-CH" b="1" i="1" dirty="0"/>
                  <a:t> </a:t>
                </a:r>
                <a:r>
                  <a:rPr lang="de-CH" b="1" i="1" dirty="0">
                    <a:latin typeface="Symbol" pitchFamily="18" charset="2"/>
                  </a:rPr>
                  <a:t>c</a:t>
                </a:r>
                <a:r>
                  <a:rPr lang="de-CH" b="1" i="1" baseline="-25000" dirty="0"/>
                  <a:t>M</a:t>
                </a:r>
                <a:r>
                  <a:rPr lang="en-US" b="1" i="1" dirty="0"/>
                  <a:t>T)</a:t>
                </a:r>
                <a:r>
                  <a:rPr lang="en-US" b="1" i="1" baseline="30000" dirty="0"/>
                  <a:t>1/2</a:t>
                </a:r>
                <a:r>
                  <a:rPr lang="en-US" b="1" i="1" dirty="0"/>
                  <a:t> = (8C)</a:t>
                </a:r>
                <a:r>
                  <a:rPr lang="en-US" b="1" i="1" baseline="30000" dirty="0"/>
                  <a:t>1/2</a:t>
                </a:r>
                <a:r>
                  <a:rPr lang="en-US" b="1" i="1" dirty="0"/>
                  <a:t> = g[S(S+1)]</a:t>
                </a:r>
                <a:r>
                  <a:rPr lang="en-US" b="1" i="1" baseline="30000" dirty="0"/>
                  <a:t>1/2</a:t>
                </a:r>
                <a:r>
                  <a:rPr lang="en-US" b="1" i="1" dirty="0"/>
                  <a:t> = [n(n+2)]</a:t>
                </a:r>
                <a:r>
                  <a:rPr lang="en-US" b="1" i="1" baseline="30000" dirty="0"/>
                  <a:t>1/2</a:t>
                </a:r>
                <a:endParaRPr lang="de-CH" dirty="0"/>
              </a:p>
              <a:p>
                <a:pPr marL="0" indent="0">
                  <a:buNone/>
                </a:pPr>
                <a14:m>
                  <m:oMath xmlns:m="http://schemas.openxmlformats.org/officeDocument/2006/math">
                    <m:r>
                      <a:rPr lang="de-CH" b="1" i="1">
                        <a:latin typeface="Cambria Math"/>
                      </a:rPr>
                      <m:t>𝑩</m:t>
                    </m:r>
                    <m:r>
                      <a:rPr lang="de-CH" b="1" i="1">
                        <a:latin typeface="Cambria Math"/>
                      </a:rPr>
                      <m:t>=</m:t>
                    </m:r>
                    <m:r>
                      <a:rPr lang="de-CH" b="1" i="1">
                        <a:latin typeface="Cambria Math"/>
                      </a:rPr>
                      <m:t>𝑯</m:t>
                    </m:r>
                    <m:r>
                      <a:rPr lang="de-CH" b="1" i="1">
                        <a:latin typeface="Cambria Math"/>
                      </a:rPr>
                      <m:t>(</m:t>
                    </m:r>
                    <m:r>
                      <a:rPr lang="de-CH" b="1" i="1">
                        <a:latin typeface="Cambria Math"/>
                      </a:rPr>
                      <m:t>𝟏</m:t>
                    </m:r>
                    <m:r>
                      <a:rPr lang="de-CH" b="1" i="1">
                        <a:latin typeface="Cambria Math"/>
                      </a:rPr>
                      <m:t>+</m:t>
                    </m:r>
                    <m:r>
                      <a:rPr lang="de-CH" b="1" i="1">
                        <a:latin typeface="Cambria Math"/>
                      </a:rPr>
                      <m:t>𝟒</m:t>
                    </m:r>
                    <m:r>
                      <a:rPr lang="de-CH" b="1" i="1">
                        <a:latin typeface="Cambria Math"/>
                      </a:rPr>
                      <m:t>𝝅</m:t>
                    </m:r>
                    <m:f>
                      <m:fPr>
                        <m:ctrlPr>
                          <a:rPr lang="de-CH" b="1" i="1">
                            <a:latin typeface="Cambria Math"/>
                          </a:rPr>
                        </m:ctrlPr>
                      </m:fPr>
                      <m:num>
                        <m:r>
                          <a:rPr lang="de-CH" b="1" i="1">
                            <a:latin typeface="Cambria Math"/>
                          </a:rPr>
                          <m:t>𝒏</m:t>
                        </m:r>
                        <m:r>
                          <a:rPr lang="de-CH" b="1" i="1">
                            <a:latin typeface="Cambria Math"/>
                          </a:rPr>
                          <m:t>(</m:t>
                        </m:r>
                        <m:r>
                          <a:rPr lang="de-CH" b="1" i="1">
                            <a:latin typeface="Cambria Math"/>
                          </a:rPr>
                          <m:t>𝒏</m:t>
                        </m:r>
                        <m:r>
                          <a:rPr lang="de-CH" b="1" i="1">
                            <a:latin typeface="Cambria Math"/>
                          </a:rPr>
                          <m:t>+</m:t>
                        </m:r>
                        <m:r>
                          <a:rPr lang="de-CH" b="1" i="1">
                            <a:latin typeface="Cambria Math"/>
                          </a:rPr>
                          <m:t>𝟐</m:t>
                        </m:r>
                        <m:r>
                          <a:rPr lang="de-CH" b="1" i="1">
                            <a:latin typeface="Cambria Math"/>
                          </a:rPr>
                          <m:t>)</m:t>
                        </m:r>
                      </m:num>
                      <m:den>
                        <m:r>
                          <a:rPr lang="de-CH" b="1" i="1">
                            <a:latin typeface="Cambria Math"/>
                          </a:rPr>
                          <m:t>𝟖</m:t>
                        </m:r>
                        <m:r>
                          <a:rPr lang="de-CH" b="1" i="1">
                            <a:latin typeface="Cambria Math"/>
                          </a:rPr>
                          <m:t>𝑻</m:t>
                        </m:r>
                      </m:den>
                    </m:f>
                  </m:oMath>
                </a14:m>
                <a:r>
                  <a:rPr lang="de-CH" b="1" i="1" dirty="0">
                    <a:latin typeface="Cambria" pitchFamily="18" charset="0"/>
                  </a:rPr>
                  <a:t>)</a:t>
                </a:r>
                <a:endParaRPr lang="de-CH" dirty="0" smtClean="0">
                  <a:latin typeface="Cambria" pitchFamily="18" charset="0"/>
                </a:endParaRPr>
              </a:p>
              <a:p>
                <a:pPr marL="0" indent="0">
                  <a:buNone/>
                </a:pPr>
                <a14:m>
                  <m:oMathPara xmlns:m="http://schemas.openxmlformats.org/officeDocument/2006/math">
                    <m:oMathParaPr>
                      <m:jc m:val="left"/>
                    </m:oMathParaPr>
                    <m:oMath xmlns:m="http://schemas.openxmlformats.org/officeDocument/2006/math">
                      <m:r>
                        <a:rPr lang="de-CH" b="1" i="1">
                          <a:latin typeface="Cambria Math"/>
                        </a:rPr>
                        <m:t>𝑩</m:t>
                      </m:r>
                      <m:r>
                        <a:rPr lang="de-CH" b="1" i="1">
                          <a:latin typeface="Cambria Math"/>
                        </a:rPr>
                        <m:t>≈</m:t>
                      </m:r>
                      <m:r>
                        <a:rPr lang="de-CH" b="1" i="1">
                          <a:latin typeface="Cambria Math"/>
                        </a:rPr>
                        <m:t>𝒏</m:t>
                      </m:r>
                      <m:r>
                        <a:rPr lang="de-CH" b="1" i="1">
                          <a:latin typeface="Cambria Math"/>
                        </a:rPr>
                        <m:t>(</m:t>
                      </m:r>
                      <m:r>
                        <a:rPr lang="de-CH" b="1" i="1">
                          <a:latin typeface="Cambria Math"/>
                        </a:rPr>
                        <m:t>𝒏</m:t>
                      </m:r>
                      <m:r>
                        <a:rPr lang="de-CH" b="1" i="1">
                          <a:latin typeface="Cambria Math"/>
                        </a:rPr>
                        <m:t>+</m:t>
                      </m:r>
                      <m:r>
                        <a:rPr lang="de-CH" b="1" i="1">
                          <a:latin typeface="Cambria Math"/>
                        </a:rPr>
                        <m:t>𝟐</m:t>
                      </m:r>
                      <m:r>
                        <a:rPr lang="de-CH" b="1" i="1" smtClean="0">
                          <a:latin typeface="Cambria Math"/>
                        </a:rPr>
                        <m:t>)</m:t>
                      </m:r>
                    </m:oMath>
                  </m:oMathPara>
                </a14:m>
                <a:endParaRPr lang="de-CH" b="1" i="1" dirty="0" smtClean="0">
                  <a:latin typeface="Symbol" pitchFamily="18" charset="2"/>
                  <a:sym typeface="Wingdings" pitchFamily="2" charset="2"/>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288876" y="1052736"/>
                <a:ext cx="8686800" cy="3312368"/>
              </a:xfrm>
              <a:blipFill rotWithShape="1">
                <a:blip r:embed="rId2"/>
                <a:stretch>
                  <a:fillRect l="-1754" t="-2762"/>
                </a:stretch>
              </a:blipFill>
            </p:spPr>
            <p:txBody>
              <a:bodyPr/>
              <a:lstStyle/>
              <a:p>
                <a:r>
                  <a:rPr lang="en-US">
                    <a:noFill/>
                  </a:rPr>
                  <a:t> </a:t>
                </a:r>
              </a:p>
            </p:txBody>
          </p:sp>
        </mc:Fallback>
      </mc:AlternateContent>
      <p:sp>
        <p:nvSpPr>
          <p:cNvPr id="4" name="TextBox 3"/>
          <p:cNvSpPr txBox="1"/>
          <p:nvPr/>
        </p:nvSpPr>
        <p:spPr>
          <a:xfrm>
            <a:off x="301824" y="4797152"/>
            <a:ext cx="4608512" cy="2031325"/>
          </a:xfrm>
          <a:prstGeom prst="rect">
            <a:avLst/>
          </a:prstGeom>
          <a:noFill/>
        </p:spPr>
        <p:txBody>
          <a:bodyPr wrap="square" rtlCol="0">
            <a:spAutoFit/>
          </a:bodyPr>
          <a:lstStyle/>
          <a:p>
            <a:r>
              <a:rPr lang="de-CH" i="1" dirty="0"/>
              <a:t>B = Magnetische Induktion</a:t>
            </a:r>
          </a:p>
          <a:p>
            <a:r>
              <a:rPr lang="de-CH" i="1" dirty="0"/>
              <a:t>H= Feldstärke des angelegten Magnetfeldes</a:t>
            </a:r>
          </a:p>
          <a:p>
            <a:r>
              <a:rPr lang="de-CH" i="1" dirty="0"/>
              <a:t>M = magnetisches </a:t>
            </a:r>
            <a:r>
              <a:rPr lang="de-CH" i="1" dirty="0" smtClean="0"/>
              <a:t>Moment</a:t>
            </a:r>
          </a:p>
          <a:p>
            <a:endParaRPr lang="de-CH" i="1" dirty="0"/>
          </a:p>
          <a:p>
            <a:r>
              <a:rPr lang="de-CH" i="1" dirty="0">
                <a:latin typeface="Symbol" pitchFamily="18" charset="2"/>
              </a:rPr>
              <a:t>c</a:t>
            </a:r>
            <a:r>
              <a:rPr lang="de-CH" i="1" baseline="-25000" dirty="0"/>
              <a:t>M </a:t>
            </a:r>
            <a:r>
              <a:rPr lang="de-CH" i="1" dirty="0"/>
              <a:t>= molare magnetische Suszeptibilität</a:t>
            </a:r>
          </a:p>
          <a:p>
            <a:r>
              <a:rPr lang="de-CH" i="1" dirty="0"/>
              <a:t>C = stoffspezifische Curie Konstante </a:t>
            </a:r>
          </a:p>
          <a:p>
            <a:r>
              <a:rPr lang="de-CH" i="1" dirty="0"/>
              <a:t>T = absolute </a:t>
            </a:r>
            <a:r>
              <a:rPr lang="de-CH" i="1" dirty="0" smtClean="0"/>
              <a:t>Temperatur</a:t>
            </a:r>
            <a:endParaRPr lang="de-CH" i="1" dirty="0"/>
          </a:p>
        </p:txBody>
      </p:sp>
      <p:sp>
        <p:nvSpPr>
          <p:cNvPr id="5" name="TextBox 4"/>
          <p:cNvSpPr txBox="1"/>
          <p:nvPr/>
        </p:nvSpPr>
        <p:spPr>
          <a:xfrm>
            <a:off x="4910336" y="4797152"/>
            <a:ext cx="4233664" cy="1477328"/>
          </a:xfrm>
          <a:prstGeom prst="rect">
            <a:avLst/>
          </a:prstGeom>
          <a:noFill/>
        </p:spPr>
        <p:txBody>
          <a:bodyPr wrap="square" rtlCol="0">
            <a:spAutoFit/>
          </a:bodyPr>
          <a:lstStyle/>
          <a:p>
            <a:r>
              <a:rPr lang="de-CH" i="1" dirty="0">
                <a:latin typeface="Symbol" pitchFamily="18" charset="2"/>
              </a:rPr>
              <a:t>m</a:t>
            </a:r>
            <a:r>
              <a:rPr lang="de-CH" i="1" baseline="-25000" dirty="0"/>
              <a:t>eff</a:t>
            </a:r>
            <a:r>
              <a:rPr lang="de-CH" i="1" dirty="0"/>
              <a:t> = effektive magnetische Moment</a:t>
            </a:r>
          </a:p>
          <a:p>
            <a:r>
              <a:rPr lang="de-CH" i="1" dirty="0"/>
              <a:t>G = Landé Faktor (für ein Elektron, </a:t>
            </a:r>
            <a:r>
              <a:rPr lang="de-CH" dirty="0"/>
              <a:t>g≈2)</a:t>
            </a:r>
            <a:endParaRPr lang="de-CH" i="1" dirty="0"/>
          </a:p>
          <a:p>
            <a:r>
              <a:rPr lang="de-CH" i="1" dirty="0"/>
              <a:t>S = Spinquantenzahl (S=n/2)</a:t>
            </a:r>
          </a:p>
          <a:p>
            <a:r>
              <a:rPr lang="de-CH" i="1" dirty="0"/>
              <a:t>n = Anzahl ungepaarter Elektronen</a:t>
            </a:r>
            <a:endParaRPr lang="de-CH" dirty="0"/>
          </a:p>
          <a:p>
            <a:endParaRPr lang="de-CH" dirty="0"/>
          </a:p>
        </p:txBody>
      </p:sp>
    </p:spTree>
    <p:extLst>
      <p:ext uri="{BB962C8B-B14F-4D97-AF65-F5344CB8AC3E}">
        <p14:creationId xmlns:p14="http://schemas.microsoft.com/office/powerpoint/2010/main" val="2931415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1607</TotalTime>
  <Words>1869</Words>
  <Application>Microsoft Office PowerPoint</Application>
  <PresentationFormat>On-screen Show (4:3)</PresentationFormat>
  <Paragraphs>525</Paragraphs>
  <Slides>35</Slides>
  <Notes>12</Notes>
  <HiddenSlides>5</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Larissa-Design</vt:lpstr>
      <vt:lpstr>Magnetismus der Materie: Erklärung und Demonstration im Chemieunterricht</vt:lpstr>
      <vt:lpstr>Programm</vt:lpstr>
      <vt:lpstr>Lorentz-Kraft</vt:lpstr>
      <vt:lpstr>Einige physikalische Erklärungen</vt:lpstr>
      <vt:lpstr>Atomare Ursachen der Magnetismus</vt:lpstr>
      <vt:lpstr>Atomare Ursachen der Magnetismus</vt:lpstr>
      <vt:lpstr>Arten der Magnetismus</vt:lpstr>
      <vt:lpstr>Magnetische Induktion vs Feldstärke</vt:lpstr>
      <vt:lpstr>Theoretische Grundlagen</vt:lpstr>
      <vt:lpstr>Theoretische Grundlagen</vt:lpstr>
      <vt:lpstr>Spin und Paramagnetismus</vt:lpstr>
      <vt:lpstr>Atombau im Gymnasialunterricht...</vt:lpstr>
      <vt:lpstr>Atombau im Gymnasialunterricht...</vt:lpstr>
      <vt:lpstr>Ligandenfeldeffekt des d-Orbitals von Fe2+</vt:lpstr>
      <vt:lpstr>Ligandenfeldeffekt des d-Orbitals von Fe3+</vt:lpstr>
      <vt:lpstr>Elektronenkonfiguration</vt:lpstr>
      <vt:lpstr>Elektronenkonfiguration</vt:lpstr>
      <vt:lpstr>Gravimetrische Bestimmung magnetischer Eigenschaften von Stoffen</vt:lpstr>
      <vt:lpstr>Lineare Konzentrationsabhängigkeit des Paramagnetischen Verhaltens von FeCl3</vt:lpstr>
      <vt:lpstr>Beispiel Resultate mit Lösungen</vt:lpstr>
      <vt:lpstr>Beispiel Resultate mit Feststoffen</vt:lpstr>
      <vt:lpstr>Beispiel Resultate mit Ligandenfeld-Effekt</vt:lpstr>
      <vt:lpstr>Diamagnetismus</vt:lpstr>
      <vt:lpstr>Oberflächenkrümmung diamagnetischer Flüssigkeiten(z.B. Wasser)</vt:lpstr>
      <vt:lpstr>Bestimmung der Laserstrahl-Geometrie</vt:lpstr>
      <vt:lpstr>Oberflächenkrümmung diamagnetischer Flüssigkeiten(z.B. Wasser)</vt:lpstr>
      <vt:lpstr>Laserstrahl-Auslenkversuch mit horizontaler Strahlverschiebung</vt:lpstr>
      <vt:lpstr>Oberflächenkrümmung diamagnetischer Flüssigkeiten (z.B. Wasser)</vt:lpstr>
      <vt:lpstr>Oberflächenkrümmung diamagnetischer Flüssigkeiten (z.B. Wasser)</vt:lpstr>
      <vt:lpstr>Oberflächenkrümmung diamagnetischer Flüssigkeiten (z.B. Wasser)</vt:lpstr>
      <vt:lpstr>Beispiel Resultate mit Mangan</vt:lpstr>
      <vt:lpstr>Superparamagnetismus</vt:lpstr>
      <vt:lpstr>Klinische Anwendung (MRI) paramagnetischer  Kontrastmittel</vt:lpstr>
      <vt:lpstr>Paramagnetische Momente</vt:lpstr>
      <vt:lpstr>Diamagnetismus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Josef P. Magyar</dc:creator>
  <cp:lastModifiedBy>Jmagyar</cp:lastModifiedBy>
  <cp:revision>225</cp:revision>
  <dcterms:created xsi:type="dcterms:W3CDTF">2011-10-20T06:28:10Z</dcterms:created>
  <dcterms:modified xsi:type="dcterms:W3CDTF">2012-10-08T13:17:48Z</dcterms:modified>
</cp:coreProperties>
</file>